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28"/>
  </p:notesMasterIdLst>
  <p:sldIdLst>
    <p:sldId id="256" r:id="rId2"/>
    <p:sldId id="321" r:id="rId3"/>
    <p:sldId id="260" r:id="rId4"/>
    <p:sldId id="261" r:id="rId5"/>
    <p:sldId id="262" r:id="rId6"/>
    <p:sldId id="263" r:id="rId7"/>
    <p:sldId id="264" r:id="rId8"/>
    <p:sldId id="265" r:id="rId9"/>
    <p:sldId id="266" r:id="rId10"/>
    <p:sldId id="268" r:id="rId11"/>
    <p:sldId id="269" r:id="rId12"/>
    <p:sldId id="312" r:id="rId13"/>
    <p:sldId id="311" r:id="rId14"/>
    <p:sldId id="313" r:id="rId15"/>
    <p:sldId id="314" r:id="rId16"/>
    <p:sldId id="270" r:id="rId17"/>
    <p:sldId id="315" r:id="rId18"/>
    <p:sldId id="316" r:id="rId19"/>
    <p:sldId id="317" r:id="rId20"/>
    <p:sldId id="271" r:id="rId21"/>
    <p:sldId id="272" r:id="rId22"/>
    <p:sldId id="273" r:id="rId23"/>
    <p:sldId id="319" r:id="rId24"/>
    <p:sldId id="318" r:id="rId25"/>
    <p:sldId id="320" r:id="rId26"/>
    <p:sldId id="290" r:id="rId27"/>
  </p:sldIdLst>
  <p:sldSz cx="9144000" cy="5143500" type="screen16x9"/>
  <p:notesSz cx="6858000" cy="9144000"/>
  <p:embeddedFontLst>
    <p:embeddedFont>
      <p:font typeface="Bebas Neue" panose="020B0606020202050201" pitchFamily="34" charset="0"/>
      <p:regular r:id="rId29"/>
    </p:embeddedFont>
    <p:embeddedFont>
      <p:font typeface="Comfortaa" panose="020B0604020202020204" charset="0"/>
      <p:regular r:id="rId30"/>
      <p:bold r:id="rId31"/>
    </p:embeddedFont>
    <p:embeddedFont>
      <p:font typeface="Comfortaa Medium" panose="020B0604020202020204" charset="0"/>
      <p:regular r:id="rId32"/>
      <p:bold r:id="rId33"/>
    </p:embeddedFont>
    <p:embeddedFont>
      <p:font typeface="Lato" panose="020F0502020204030203" pitchFamily="34" charset="0"/>
      <p:regular r:id="rId34"/>
      <p:bold r:id="rId35"/>
      <p:italic r:id="rId36"/>
      <p:boldItalic r:id="rId37"/>
    </p:embeddedFont>
    <p:embeddedFont>
      <p:font typeface="Nunito Light" pitchFamily="2" charset="0"/>
      <p:regular r:id="rId38"/>
      <p: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6068C84-7A1C-4520-8EE8-1CA65074E390}">
  <a:tblStyle styleId="{96068C84-7A1C-4520-8EE8-1CA65074E39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4D2728B-24E9-4051-9047-9025215B287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6348ffd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06348ffd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08633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72959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05190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3181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550387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56907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2308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8817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2063e606fdb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2063e606fdb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13856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36011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98723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063e606fd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063e606fd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164450" y="1264225"/>
            <a:ext cx="6815100" cy="19272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lvl1pPr lvl="0" algn="ctr">
              <a:lnSpc>
                <a:spcPct val="115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220750" y="3232150"/>
            <a:ext cx="4702500" cy="475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97"/>
        <p:cNvGrpSpPr/>
        <p:nvPr/>
      </p:nvGrpSpPr>
      <p:grpSpPr>
        <a:xfrm>
          <a:off x="0" y="0"/>
          <a:ext cx="0" cy="0"/>
          <a:chOff x="0" y="0"/>
          <a:chExt cx="0" cy="0"/>
        </a:xfrm>
      </p:grpSpPr>
      <p:pic>
        <p:nvPicPr>
          <p:cNvPr id="98" name="Google Shape;98;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99" name="Google Shape;99;p19"/>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9"/>
          <p:cNvSpPr txBox="1">
            <a:spLocks noGrp="1"/>
          </p:cNvSpPr>
          <p:nvPr>
            <p:ph type="title"/>
          </p:nvPr>
        </p:nvSpPr>
        <p:spPr>
          <a:xfrm>
            <a:off x="1024800" y="1060025"/>
            <a:ext cx="3998700" cy="1843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1" name="Google Shape;101;p19"/>
          <p:cNvSpPr txBox="1">
            <a:spLocks noGrp="1"/>
          </p:cNvSpPr>
          <p:nvPr>
            <p:ph type="subTitle" idx="1"/>
          </p:nvPr>
        </p:nvSpPr>
        <p:spPr>
          <a:xfrm>
            <a:off x="1024800" y="3001225"/>
            <a:ext cx="39987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9"/>
          <p:cNvSpPr>
            <a:spLocks noGrp="1"/>
          </p:cNvSpPr>
          <p:nvPr>
            <p:ph type="pic" idx="2"/>
          </p:nvPr>
        </p:nvSpPr>
        <p:spPr>
          <a:xfrm>
            <a:off x="5086250" y="798550"/>
            <a:ext cx="3300000" cy="3546300"/>
          </a:xfrm>
          <a:prstGeom prst="rect">
            <a:avLst/>
          </a:prstGeom>
          <a:noFill/>
          <a:ln w="28575" cap="flat" cmpd="sng">
            <a:solidFill>
              <a:schemeClr val="dk2"/>
            </a:solidFill>
            <a:prstDash val="solid"/>
            <a:round/>
            <a:headEnd type="none" w="sm" len="sm"/>
            <a:tailEnd type="none" w="sm" len="sm"/>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4_3">
    <p:spTree>
      <p:nvGrpSpPr>
        <p:cNvPr id="1" name="Shape 113"/>
        <p:cNvGrpSpPr/>
        <p:nvPr/>
      </p:nvGrpSpPr>
      <p:grpSpPr>
        <a:xfrm>
          <a:off x="0" y="0"/>
          <a:ext cx="0" cy="0"/>
          <a:chOff x="0" y="0"/>
          <a:chExt cx="0" cy="0"/>
        </a:xfrm>
      </p:grpSpPr>
      <p:pic>
        <p:nvPicPr>
          <p:cNvPr id="114" name="Google Shape;114;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5" name="Google Shape;115;p22"/>
          <p:cNvSpPr txBox="1">
            <a:spLocks noGrp="1"/>
          </p:cNvSpPr>
          <p:nvPr>
            <p:ph type="title"/>
          </p:nvPr>
        </p:nvSpPr>
        <p:spPr>
          <a:xfrm>
            <a:off x="2333025" y="1567075"/>
            <a:ext cx="44781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6" name="Google Shape;116;p22"/>
          <p:cNvSpPr txBox="1">
            <a:spLocks noGrp="1"/>
          </p:cNvSpPr>
          <p:nvPr>
            <p:ph type="subTitle" idx="1"/>
          </p:nvPr>
        </p:nvSpPr>
        <p:spPr>
          <a:xfrm>
            <a:off x="2332875" y="2630275"/>
            <a:ext cx="4478100" cy="80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7"/>
        <p:cNvGrpSpPr/>
        <p:nvPr/>
      </p:nvGrpSpPr>
      <p:grpSpPr>
        <a:xfrm>
          <a:off x="0" y="0"/>
          <a:ext cx="0" cy="0"/>
          <a:chOff x="0" y="0"/>
          <a:chExt cx="0" cy="0"/>
        </a:xfrm>
      </p:grpSpPr>
      <p:pic>
        <p:nvPicPr>
          <p:cNvPr id="128" name="Google Shape;128;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9" name="Google Shape;129;p25"/>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1" name="Google Shape;131;p25"/>
          <p:cNvSpPr txBox="1">
            <a:spLocks noGrp="1"/>
          </p:cNvSpPr>
          <p:nvPr>
            <p:ph type="subTitle" idx="1"/>
          </p:nvPr>
        </p:nvSpPr>
        <p:spPr>
          <a:xfrm>
            <a:off x="4923075" y="2371225"/>
            <a:ext cx="2640000" cy="106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25"/>
          <p:cNvSpPr txBox="1">
            <a:spLocks noGrp="1"/>
          </p:cNvSpPr>
          <p:nvPr>
            <p:ph type="subTitle" idx="2"/>
          </p:nvPr>
        </p:nvSpPr>
        <p:spPr>
          <a:xfrm>
            <a:off x="1580900" y="2371225"/>
            <a:ext cx="2640000" cy="106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25"/>
          <p:cNvSpPr txBox="1">
            <a:spLocks noGrp="1"/>
          </p:cNvSpPr>
          <p:nvPr>
            <p:ph type="subTitle" idx="3"/>
          </p:nvPr>
        </p:nvSpPr>
        <p:spPr>
          <a:xfrm>
            <a:off x="1580911" y="18123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4" name="Google Shape;134;p25"/>
          <p:cNvSpPr txBox="1">
            <a:spLocks noGrp="1"/>
          </p:cNvSpPr>
          <p:nvPr>
            <p:ph type="subTitle" idx="4"/>
          </p:nvPr>
        </p:nvSpPr>
        <p:spPr>
          <a:xfrm>
            <a:off x="4923089" y="18123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5"/>
        <p:cNvGrpSpPr/>
        <p:nvPr/>
      </p:nvGrpSpPr>
      <p:grpSpPr>
        <a:xfrm>
          <a:off x="0" y="0"/>
          <a:ext cx="0" cy="0"/>
          <a:chOff x="0" y="0"/>
          <a:chExt cx="0" cy="0"/>
        </a:xfrm>
      </p:grpSpPr>
      <p:pic>
        <p:nvPicPr>
          <p:cNvPr id="136" name="Google Shape;13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7" name="Google Shape;137;p26"/>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9" name="Google Shape;139;p26"/>
          <p:cNvSpPr txBox="1">
            <a:spLocks noGrp="1"/>
          </p:cNvSpPr>
          <p:nvPr>
            <p:ph type="subTitle" idx="1"/>
          </p:nvPr>
        </p:nvSpPr>
        <p:spPr>
          <a:xfrm>
            <a:off x="4832040"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6"/>
          <p:cNvSpPr txBox="1">
            <a:spLocks noGrp="1"/>
          </p:cNvSpPr>
          <p:nvPr>
            <p:ph type="subTitle" idx="2"/>
          </p:nvPr>
        </p:nvSpPr>
        <p:spPr>
          <a:xfrm>
            <a:off x="1057863"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1"/>
        <p:cNvGrpSpPr/>
        <p:nvPr/>
      </p:nvGrpSpPr>
      <p:grpSpPr>
        <a:xfrm>
          <a:off x="0" y="0"/>
          <a:ext cx="0" cy="0"/>
          <a:chOff x="0" y="0"/>
          <a:chExt cx="0" cy="0"/>
        </a:xfrm>
      </p:grpSpPr>
      <p:pic>
        <p:nvPicPr>
          <p:cNvPr id="142" name="Google Shape;142;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3" name="Google Shape;143;p27"/>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5" name="Google Shape;145;p27"/>
          <p:cNvSpPr txBox="1">
            <a:spLocks noGrp="1"/>
          </p:cNvSpPr>
          <p:nvPr>
            <p:ph type="subTitle" idx="1"/>
          </p:nvPr>
        </p:nvSpPr>
        <p:spPr>
          <a:xfrm>
            <a:off x="937625" y="2596024"/>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7"/>
          <p:cNvSpPr txBox="1">
            <a:spLocks noGrp="1"/>
          </p:cNvSpPr>
          <p:nvPr>
            <p:ph type="subTitle" idx="2"/>
          </p:nvPr>
        </p:nvSpPr>
        <p:spPr>
          <a:xfrm>
            <a:off x="3484350" y="2596024"/>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7" name="Google Shape;147;p27"/>
          <p:cNvSpPr txBox="1">
            <a:spLocks noGrp="1"/>
          </p:cNvSpPr>
          <p:nvPr>
            <p:ph type="subTitle" idx="3"/>
          </p:nvPr>
        </p:nvSpPr>
        <p:spPr>
          <a:xfrm>
            <a:off x="6031075" y="2596024"/>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27"/>
          <p:cNvSpPr txBox="1">
            <a:spLocks noGrp="1"/>
          </p:cNvSpPr>
          <p:nvPr>
            <p:ph type="subTitle" idx="4"/>
          </p:nvPr>
        </p:nvSpPr>
        <p:spPr>
          <a:xfrm>
            <a:off x="937625" y="1875190"/>
            <a:ext cx="2175300" cy="660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9" name="Google Shape;149;p27"/>
          <p:cNvSpPr txBox="1">
            <a:spLocks noGrp="1"/>
          </p:cNvSpPr>
          <p:nvPr>
            <p:ph type="subTitle" idx="5"/>
          </p:nvPr>
        </p:nvSpPr>
        <p:spPr>
          <a:xfrm>
            <a:off x="3484350" y="1875190"/>
            <a:ext cx="2175300" cy="660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0" name="Google Shape;150;p27"/>
          <p:cNvSpPr txBox="1">
            <a:spLocks noGrp="1"/>
          </p:cNvSpPr>
          <p:nvPr>
            <p:ph type="subTitle" idx="6"/>
          </p:nvPr>
        </p:nvSpPr>
        <p:spPr>
          <a:xfrm>
            <a:off x="6031075" y="1875190"/>
            <a:ext cx="2175300" cy="660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1"/>
        <p:cNvGrpSpPr/>
        <p:nvPr/>
      </p:nvGrpSpPr>
      <p:grpSpPr>
        <a:xfrm>
          <a:off x="0" y="0"/>
          <a:ext cx="0" cy="0"/>
          <a:chOff x="0" y="0"/>
          <a:chExt cx="0" cy="0"/>
        </a:xfrm>
      </p:grpSpPr>
      <p:pic>
        <p:nvPicPr>
          <p:cNvPr id="162" name="Google Shape;162;p2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3" name="Google Shape;163;p29"/>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5" name="Google Shape;165;p29"/>
          <p:cNvSpPr txBox="1">
            <a:spLocks noGrp="1"/>
          </p:cNvSpPr>
          <p:nvPr>
            <p:ph type="subTitle" idx="1"/>
          </p:nvPr>
        </p:nvSpPr>
        <p:spPr>
          <a:xfrm>
            <a:off x="2110311" y="2054288"/>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9"/>
          <p:cNvSpPr txBox="1">
            <a:spLocks noGrp="1"/>
          </p:cNvSpPr>
          <p:nvPr>
            <p:ph type="subTitle" idx="2"/>
          </p:nvPr>
        </p:nvSpPr>
        <p:spPr>
          <a:xfrm>
            <a:off x="5055489" y="2054288"/>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29"/>
          <p:cNvSpPr txBox="1">
            <a:spLocks noGrp="1"/>
          </p:cNvSpPr>
          <p:nvPr>
            <p:ph type="subTitle" idx="3"/>
          </p:nvPr>
        </p:nvSpPr>
        <p:spPr>
          <a:xfrm>
            <a:off x="2110311" y="3544763"/>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8" name="Google Shape;168;p29"/>
          <p:cNvSpPr txBox="1">
            <a:spLocks noGrp="1"/>
          </p:cNvSpPr>
          <p:nvPr>
            <p:ph type="subTitle" idx="4"/>
          </p:nvPr>
        </p:nvSpPr>
        <p:spPr>
          <a:xfrm>
            <a:off x="5055489" y="3544763"/>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 name="Google Shape;169;p29"/>
          <p:cNvSpPr txBox="1">
            <a:spLocks noGrp="1"/>
          </p:cNvSpPr>
          <p:nvPr>
            <p:ph type="subTitle" idx="5"/>
          </p:nvPr>
        </p:nvSpPr>
        <p:spPr>
          <a:xfrm>
            <a:off x="2110311" y="15659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0" name="Google Shape;170;p29"/>
          <p:cNvSpPr txBox="1">
            <a:spLocks noGrp="1"/>
          </p:cNvSpPr>
          <p:nvPr>
            <p:ph type="subTitle" idx="6"/>
          </p:nvPr>
        </p:nvSpPr>
        <p:spPr>
          <a:xfrm>
            <a:off x="2110311" y="305647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1" name="Google Shape;171;p29"/>
          <p:cNvSpPr txBox="1">
            <a:spLocks noGrp="1"/>
          </p:cNvSpPr>
          <p:nvPr>
            <p:ph type="subTitle" idx="7"/>
          </p:nvPr>
        </p:nvSpPr>
        <p:spPr>
          <a:xfrm>
            <a:off x="5055486" y="15659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2" name="Google Shape;172;p29"/>
          <p:cNvSpPr txBox="1">
            <a:spLocks noGrp="1"/>
          </p:cNvSpPr>
          <p:nvPr>
            <p:ph type="subTitle" idx="8"/>
          </p:nvPr>
        </p:nvSpPr>
        <p:spPr>
          <a:xfrm>
            <a:off x="5055486" y="305647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1"/>
        <p:cNvGrpSpPr/>
        <p:nvPr/>
      </p:nvGrpSpPr>
      <p:grpSpPr>
        <a:xfrm>
          <a:off x="0" y="0"/>
          <a:ext cx="0" cy="0"/>
          <a:chOff x="0" y="0"/>
          <a:chExt cx="0" cy="0"/>
        </a:xfrm>
      </p:grpSpPr>
      <p:pic>
        <p:nvPicPr>
          <p:cNvPr id="212" name="Google Shape;212;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3" name="Google Shape;213;p33"/>
          <p:cNvSpPr/>
          <p:nvPr/>
        </p:nvSpPr>
        <p:spPr>
          <a:xfrm>
            <a:off x="1057350" y="663150"/>
            <a:ext cx="7029300" cy="3817200"/>
          </a:xfrm>
          <a:prstGeom prst="rect">
            <a:avLst/>
          </a:prstGeom>
          <a:solidFill>
            <a:srgbClr val="072C4E">
              <a:alpha val="86310"/>
            </a:srgbClr>
          </a:solidFill>
          <a:ln w="38100" cap="flat" cmpd="sng">
            <a:solidFill>
              <a:srgbClr val="FFE000"/>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3"/>
          <p:cNvSpPr txBox="1">
            <a:spLocks noGrp="1"/>
          </p:cNvSpPr>
          <p:nvPr>
            <p:ph type="title"/>
          </p:nvPr>
        </p:nvSpPr>
        <p:spPr>
          <a:xfrm>
            <a:off x="2347938" y="6775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5" name="Google Shape;215;p33"/>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 name="Google Shape;216;p33"/>
          <p:cNvSpPr txBox="1"/>
          <p:nvPr/>
        </p:nvSpPr>
        <p:spPr>
          <a:xfrm>
            <a:off x="2099100" y="34595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Comfortaa"/>
                <a:ea typeface="Comfortaa"/>
                <a:cs typeface="Comfortaa"/>
                <a:sym typeface="Comfortaa"/>
              </a:rPr>
              <a:t>CREDITS:</a:t>
            </a:r>
            <a:r>
              <a:rPr lang="en" sz="1000">
                <a:solidFill>
                  <a:schemeClr val="dk1"/>
                </a:solidFill>
                <a:latin typeface="Comfortaa"/>
                <a:ea typeface="Comfortaa"/>
                <a:cs typeface="Comfortaa"/>
                <a:sym typeface="Comfortaa"/>
              </a:rPr>
              <a:t> This presentation template was created by </a:t>
            </a:r>
            <a:r>
              <a:rPr lang="en" sz="1000" b="1" u="sng">
                <a:solidFill>
                  <a:schemeClr val="dk1"/>
                </a:solidFill>
                <a:latin typeface="Comfortaa"/>
                <a:ea typeface="Comfortaa"/>
                <a:cs typeface="Comfortaa"/>
                <a:sym typeface="Comfortaa"/>
                <a:hlinkClick r:id="rId3">
                  <a:extLst>
                    <a:ext uri="{A12FA001-AC4F-418D-AE19-62706E023703}">
                      <ahyp:hlinkClr xmlns:ahyp="http://schemas.microsoft.com/office/drawing/2018/hyperlinkcolor" val="tx"/>
                    </a:ext>
                  </a:extLst>
                </a:hlinkClick>
              </a:rPr>
              <a:t>Slidesgo</a:t>
            </a:r>
            <a:r>
              <a:rPr lang="en" sz="1000">
                <a:solidFill>
                  <a:schemeClr val="dk1"/>
                </a:solidFill>
                <a:latin typeface="Comfortaa"/>
                <a:ea typeface="Comfortaa"/>
                <a:cs typeface="Comfortaa"/>
                <a:sym typeface="Comfortaa"/>
              </a:rPr>
              <a:t>, and includes icons by </a:t>
            </a:r>
            <a:r>
              <a:rPr lang="en" sz="1000" b="1" u="sng">
                <a:solidFill>
                  <a:schemeClr val="dk1"/>
                </a:solidFill>
                <a:latin typeface="Comfortaa"/>
                <a:ea typeface="Comfortaa"/>
                <a:cs typeface="Comfortaa"/>
                <a:sym typeface="Comfortaa"/>
                <a:hlinkClick r:id="rId4">
                  <a:extLst>
                    <a:ext uri="{A12FA001-AC4F-418D-AE19-62706E023703}">
                      <ahyp:hlinkClr xmlns:ahyp="http://schemas.microsoft.com/office/drawing/2018/hyperlinkcolor" val="tx"/>
                    </a:ext>
                  </a:extLst>
                </a:hlinkClick>
              </a:rPr>
              <a:t>Flaticon</a:t>
            </a:r>
            <a:r>
              <a:rPr lang="en" sz="1000">
                <a:solidFill>
                  <a:schemeClr val="dk1"/>
                </a:solidFill>
                <a:latin typeface="Comfortaa"/>
                <a:ea typeface="Comfortaa"/>
                <a:cs typeface="Comfortaa"/>
                <a:sym typeface="Comfortaa"/>
              </a:rPr>
              <a:t>, and infographics &amp; images by </a:t>
            </a:r>
            <a:r>
              <a:rPr lang="en" sz="1000" b="1" u="sng">
                <a:solidFill>
                  <a:schemeClr val="dk1"/>
                </a:solidFill>
                <a:latin typeface="Comfortaa"/>
                <a:ea typeface="Comfortaa"/>
                <a:cs typeface="Comfortaa"/>
                <a:sym typeface="Comfortaa"/>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Comfortaa"/>
                <a:ea typeface="Comfortaa"/>
                <a:cs typeface="Comfortaa"/>
                <a:sym typeface="Comfortaa"/>
              </a:rPr>
              <a:t> </a:t>
            </a:r>
            <a:endParaRPr sz="1000" b="1" u="sng">
              <a:solidFill>
                <a:schemeClr val="dk1"/>
              </a:solidFill>
              <a:latin typeface="Comfortaa"/>
              <a:ea typeface="Comfortaa"/>
              <a:cs typeface="Comfortaa"/>
              <a:sym typeface="Comfortaa"/>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7"/>
        <p:cNvGrpSpPr/>
        <p:nvPr/>
      </p:nvGrpSpPr>
      <p:grpSpPr>
        <a:xfrm>
          <a:off x="0" y="0"/>
          <a:ext cx="0" cy="0"/>
          <a:chOff x="0" y="0"/>
          <a:chExt cx="0" cy="0"/>
        </a:xfrm>
      </p:grpSpPr>
      <p:pic>
        <p:nvPicPr>
          <p:cNvPr id="218" name="Google Shape;218;p3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9" name="Google Shape;219;p34"/>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0"/>
        <p:cNvGrpSpPr/>
        <p:nvPr/>
      </p:nvGrpSpPr>
      <p:grpSpPr>
        <a:xfrm>
          <a:off x="0" y="0"/>
          <a:ext cx="0" cy="0"/>
          <a:chOff x="0" y="0"/>
          <a:chExt cx="0" cy="0"/>
        </a:xfrm>
      </p:grpSpPr>
      <p:pic>
        <p:nvPicPr>
          <p:cNvPr id="221" name="Google Shape;221;p3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2" name="Google Shape;222;p35"/>
          <p:cNvSpPr/>
          <p:nvPr/>
        </p:nvSpPr>
        <p:spPr>
          <a:xfrm>
            <a:off x="1057350" y="663150"/>
            <a:ext cx="7029300" cy="3817200"/>
          </a:xfrm>
          <a:prstGeom prst="rect">
            <a:avLst/>
          </a:prstGeom>
          <a:solidFill>
            <a:srgbClr val="072C4E">
              <a:alpha val="86310"/>
            </a:srgbClr>
          </a:solidFill>
          <a:ln w="38100" cap="flat" cmpd="sng">
            <a:solidFill>
              <a:srgbClr val="FFE000"/>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264400" y="661125"/>
            <a:ext cx="1652100" cy="1511400"/>
          </a:xfrm>
          <a:prstGeom prst="rect">
            <a:avLst/>
          </a:prstGeom>
          <a:solidFill>
            <a:srgbClr val="072C4E">
              <a:alpha val="8631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9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txBox="1">
            <a:spLocks noGrp="1"/>
          </p:cNvSpPr>
          <p:nvPr>
            <p:ph type="subTitle" idx="1"/>
          </p:nvPr>
        </p:nvSpPr>
        <p:spPr>
          <a:xfrm>
            <a:off x="1754525" y="3682800"/>
            <a:ext cx="4863900" cy="464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pic>
        <p:nvPicPr>
          <p:cNvPr id="35" name="Google Shape;35;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6" name="Google Shape;36;p7"/>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7"/>
          <p:cNvSpPr txBox="1">
            <a:spLocks noGrp="1"/>
          </p:cNvSpPr>
          <p:nvPr>
            <p:ph type="subTitle" idx="1"/>
          </p:nvPr>
        </p:nvSpPr>
        <p:spPr>
          <a:xfrm>
            <a:off x="948600" y="1700300"/>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pic>
        <p:nvPicPr>
          <p:cNvPr id="40" name="Google Shape;40;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1" name="Google Shape;41;p8"/>
          <p:cNvSpPr txBox="1">
            <a:spLocks noGrp="1"/>
          </p:cNvSpPr>
          <p:nvPr>
            <p:ph type="title"/>
          </p:nvPr>
        </p:nvSpPr>
        <p:spPr>
          <a:xfrm>
            <a:off x="1534350" y="1307100"/>
            <a:ext cx="60753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900" b="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1239900" y="4040000"/>
            <a:ext cx="6664200" cy="564000"/>
          </a:xfrm>
          <a:prstGeom prst="rect">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5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pic>
        <p:nvPicPr>
          <p:cNvPr id="49" name="Google Shape;49;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11"/>
          <p:cNvSpPr txBox="1">
            <a:spLocks noGrp="1"/>
          </p:cNvSpPr>
          <p:nvPr>
            <p:ph type="title" hasCustomPrompt="1"/>
          </p:nvPr>
        </p:nvSpPr>
        <p:spPr>
          <a:xfrm>
            <a:off x="1284000" y="1339825"/>
            <a:ext cx="6576000" cy="1716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83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a:spLocks noGrp="1"/>
          </p:cNvSpPr>
          <p:nvPr>
            <p:ph type="subTitle" idx="1"/>
          </p:nvPr>
        </p:nvSpPr>
        <p:spPr>
          <a:xfrm>
            <a:off x="1988250" y="3056375"/>
            <a:ext cx="5167500" cy="4092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53"/>
        <p:cNvGrpSpPr/>
        <p:nvPr/>
      </p:nvGrpSpPr>
      <p:grpSpPr>
        <a:xfrm>
          <a:off x="0" y="0"/>
          <a:ext cx="0" cy="0"/>
          <a:chOff x="0" y="0"/>
          <a:chExt cx="0" cy="0"/>
        </a:xfrm>
      </p:grpSpPr>
      <p:pic>
        <p:nvPicPr>
          <p:cNvPr id="54" name="Google Shape;54;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 name="Google Shape;55;p1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6" name="Google Shape;56;p13"/>
          <p:cNvSpPr txBox="1">
            <a:spLocks noGrp="1"/>
          </p:cNvSpPr>
          <p:nvPr>
            <p:ph type="title" idx="2" hasCustomPrompt="1"/>
          </p:nvPr>
        </p:nvSpPr>
        <p:spPr>
          <a:xfrm>
            <a:off x="6522700" y="676775"/>
            <a:ext cx="1652100" cy="1511400"/>
          </a:xfrm>
          <a:prstGeom prst="rect">
            <a:avLst/>
          </a:prstGeom>
          <a:solidFill>
            <a:srgbClr val="072C4E">
              <a:alpha val="8631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9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7" name="Google Shape;57;p13"/>
          <p:cNvSpPr txBox="1">
            <a:spLocks noGrp="1"/>
          </p:cNvSpPr>
          <p:nvPr>
            <p:ph type="subTitle" idx="1"/>
          </p:nvPr>
        </p:nvSpPr>
        <p:spPr>
          <a:xfrm>
            <a:off x="2973725" y="3682800"/>
            <a:ext cx="4863900" cy="464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3"/>
        <p:cNvGrpSpPr/>
        <p:nvPr/>
      </p:nvGrpSpPr>
      <p:grpSpPr>
        <a:xfrm>
          <a:off x="0" y="0"/>
          <a:ext cx="0" cy="0"/>
          <a:chOff x="0" y="0"/>
          <a:chExt cx="0" cy="0"/>
        </a:xfrm>
      </p:grpSpPr>
      <p:pic>
        <p:nvPicPr>
          <p:cNvPr id="94" name="Google Shape;94;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95" name="Google Shape;95;p18"/>
          <p:cNvSpPr txBox="1">
            <a:spLocks noGrp="1"/>
          </p:cNvSpPr>
          <p:nvPr>
            <p:ph type="title"/>
          </p:nvPr>
        </p:nvSpPr>
        <p:spPr>
          <a:xfrm>
            <a:off x="1303050" y="3176500"/>
            <a:ext cx="65379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6" name="Google Shape;96;p18"/>
          <p:cNvSpPr txBox="1">
            <a:spLocks noGrp="1"/>
          </p:cNvSpPr>
          <p:nvPr>
            <p:ph type="subTitle" idx="1"/>
          </p:nvPr>
        </p:nvSpPr>
        <p:spPr>
          <a:xfrm>
            <a:off x="1303050" y="1202625"/>
            <a:ext cx="65379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Comfortaa"/>
              <a:buNone/>
              <a:defRPr sz="3500" b="1">
                <a:solidFill>
                  <a:schemeClr val="dk1"/>
                </a:solidFill>
                <a:latin typeface="Comfortaa"/>
                <a:ea typeface="Comfortaa"/>
                <a:cs typeface="Comfortaa"/>
                <a:sym typeface="Comfortaa"/>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6" r:id="rId5"/>
    <p:sldLayoutId id="2147483657" r:id="rId6"/>
    <p:sldLayoutId id="2147483658" r:id="rId7"/>
    <p:sldLayoutId id="2147483659" r:id="rId8"/>
    <p:sldLayoutId id="2147483664" r:id="rId9"/>
    <p:sldLayoutId id="2147483665" r:id="rId10"/>
    <p:sldLayoutId id="2147483668" r:id="rId11"/>
    <p:sldLayoutId id="2147483671" r:id="rId12"/>
    <p:sldLayoutId id="2147483672" r:id="rId13"/>
    <p:sldLayoutId id="2147483673" r:id="rId14"/>
    <p:sldLayoutId id="2147483675" r:id="rId15"/>
    <p:sldLayoutId id="2147483679" r:id="rId16"/>
    <p:sldLayoutId id="2147483680" r:id="rId17"/>
    <p:sldLayoutId id="2147483681"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2"/>
        <p:cNvGrpSpPr/>
        <p:nvPr/>
      </p:nvGrpSpPr>
      <p:grpSpPr>
        <a:xfrm>
          <a:off x="0" y="0"/>
          <a:ext cx="0" cy="0"/>
          <a:chOff x="0" y="0"/>
          <a:chExt cx="0" cy="0"/>
        </a:xfrm>
      </p:grpSpPr>
      <p:sp>
        <p:nvSpPr>
          <p:cNvPr id="233" name="Google Shape;233;p39"/>
          <p:cNvSpPr/>
          <p:nvPr/>
        </p:nvSpPr>
        <p:spPr>
          <a:xfrm>
            <a:off x="1057350" y="663150"/>
            <a:ext cx="7029300" cy="3817200"/>
          </a:xfrm>
          <a:prstGeom prst="rect">
            <a:avLst/>
          </a:prstGeom>
          <a:solidFill>
            <a:srgbClr val="072C4E">
              <a:alpha val="86310"/>
            </a:srgbClr>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9"/>
          <p:cNvSpPr txBox="1">
            <a:spLocks noGrp="1"/>
          </p:cNvSpPr>
          <p:nvPr>
            <p:ph type="ctrTitle"/>
          </p:nvPr>
        </p:nvSpPr>
        <p:spPr>
          <a:xfrm>
            <a:off x="1164450" y="1264225"/>
            <a:ext cx="6815100" cy="192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 PROGRAMMING</a:t>
            </a:r>
            <a:br>
              <a:rPr lang="en" dirty="0"/>
            </a:br>
            <a:r>
              <a:rPr lang="en" dirty="0"/>
              <a:t> </a:t>
            </a:r>
            <a:r>
              <a:rPr lang="en" sz="4000" dirty="0">
                <a:solidFill>
                  <a:schemeClr val="dk2"/>
                </a:solidFill>
              </a:rPr>
              <a:t>Retail Sales Prediction</a:t>
            </a:r>
            <a:endParaRPr sz="4000" dirty="0">
              <a:solidFill>
                <a:schemeClr val="dk2"/>
              </a:solidFill>
            </a:endParaRPr>
          </a:p>
        </p:txBody>
      </p:sp>
      <p:sp>
        <p:nvSpPr>
          <p:cNvPr id="235" name="Google Shape;235;p39"/>
          <p:cNvSpPr txBox="1">
            <a:spLocks noGrp="1"/>
          </p:cNvSpPr>
          <p:nvPr>
            <p:ph type="subTitle" idx="1"/>
          </p:nvPr>
        </p:nvSpPr>
        <p:spPr>
          <a:xfrm>
            <a:off x="2222537" y="3165605"/>
            <a:ext cx="4702500" cy="67028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B.SHRADDHA</a:t>
            </a:r>
          </a:p>
          <a:p>
            <a:pPr marL="0" lvl="0" indent="0" algn="ctr" rtl="0">
              <a:spcBef>
                <a:spcPts val="0"/>
              </a:spcBef>
              <a:spcAft>
                <a:spcPts val="0"/>
              </a:spcAft>
              <a:buNone/>
            </a:pPr>
            <a:r>
              <a:rPr lang="en" dirty="0"/>
              <a:t> (BI-III-B)</a:t>
            </a:r>
          </a:p>
          <a:p>
            <a:pPr marL="0" lvl="0" indent="0" algn="ctr" rtl="0">
              <a:spcBef>
                <a:spcPts val="0"/>
              </a:spcBef>
              <a:spcAft>
                <a:spcPts val="0"/>
              </a:spcAft>
              <a:buNone/>
            </a:pPr>
            <a:r>
              <a:rPr lang="en" dirty="0"/>
              <a:t> 221FA14117</a:t>
            </a:r>
            <a:endParaRPr dirty="0"/>
          </a:p>
        </p:txBody>
      </p:sp>
      <p:cxnSp>
        <p:nvCxnSpPr>
          <p:cNvPr id="236" name="Google Shape;236;p39"/>
          <p:cNvCxnSpPr/>
          <p:nvPr/>
        </p:nvCxnSpPr>
        <p:spPr>
          <a:xfrm rot="10800000" flipH="1">
            <a:off x="5924250" y="972600"/>
            <a:ext cx="2162400" cy="156300"/>
          </a:xfrm>
          <a:prstGeom prst="bentConnector3">
            <a:avLst>
              <a:gd name="adj1" fmla="val 50000"/>
            </a:avLst>
          </a:prstGeom>
          <a:noFill/>
          <a:ln w="19050" cap="flat" cmpd="sng">
            <a:solidFill>
              <a:schemeClr val="dk2"/>
            </a:solidFill>
            <a:prstDash val="solid"/>
            <a:round/>
            <a:headEnd type="oval" w="med" len="med"/>
            <a:tailEnd type="none" w="med" len="med"/>
          </a:ln>
        </p:spPr>
      </p:cxnSp>
      <p:cxnSp>
        <p:nvCxnSpPr>
          <p:cNvPr id="237" name="Google Shape;237;p39"/>
          <p:cNvCxnSpPr/>
          <p:nvPr/>
        </p:nvCxnSpPr>
        <p:spPr>
          <a:xfrm rot="-5400000">
            <a:off x="6848275" y="3637175"/>
            <a:ext cx="1260000" cy="4077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8" name="Google Shape;238;p39"/>
          <p:cNvCxnSpPr/>
          <p:nvPr/>
        </p:nvCxnSpPr>
        <p:spPr>
          <a:xfrm rot="10800000" flipH="1">
            <a:off x="1122850" y="3609425"/>
            <a:ext cx="750300" cy="315000"/>
          </a:xfrm>
          <a:prstGeom prst="bentConnector3">
            <a:avLst>
              <a:gd name="adj1" fmla="val 50000"/>
            </a:avLst>
          </a:prstGeom>
          <a:noFill/>
          <a:ln w="19050" cap="flat" cmpd="sng">
            <a:solidFill>
              <a:schemeClr val="dk2"/>
            </a:solidFill>
            <a:prstDash val="solid"/>
            <a:round/>
            <a:headEnd type="none" w="med" len="med"/>
            <a:tailEnd type="oval"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6"/>
        <p:cNvGrpSpPr/>
        <p:nvPr/>
      </p:nvGrpSpPr>
      <p:grpSpPr>
        <a:xfrm>
          <a:off x="0" y="0"/>
          <a:ext cx="0" cy="0"/>
          <a:chOff x="0" y="0"/>
          <a:chExt cx="0" cy="0"/>
        </a:xfrm>
      </p:grpSpPr>
      <p:sp>
        <p:nvSpPr>
          <p:cNvPr id="377" name="Google Shape;377;p51"/>
          <p:cNvSpPr/>
          <p:nvPr/>
        </p:nvSpPr>
        <p:spPr>
          <a:xfrm>
            <a:off x="1057350" y="663150"/>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9" name="Google Shape;379;p51"/>
          <p:cNvCxnSpPr/>
          <p:nvPr/>
        </p:nvCxnSpPr>
        <p:spPr>
          <a:xfrm>
            <a:off x="6194125" y="3778175"/>
            <a:ext cx="1892400" cy="3837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80" name="Google Shape;380;p51"/>
          <p:cNvCxnSpPr/>
          <p:nvPr/>
        </p:nvCxnSpPr>
        <p:spPr>
          <a:xfrm rot="5400000" flipH="1">
            <a:off x="1505000" y="733075"/>
            <a:ext cx="602100" cy="462000"/>
          </a:xfrm>
          <a:prstGeom prst="bentConnector3">
            <a:avLst>
              <a:gd name="adj1" fmla="val 50000"/>
            </a:avLst>
          </a:prstGeom>
          <a:noFill/>
          <a:ln w="28575" cap="flat" cmpd="sng">
            <a:solidFill>
              <a:schemeClr val="dk2"/>
            </a:solidFill>
            <a:prstDash val="solid"/>
            <a:round/>
            <a:headEnd type="oval" w="med" len="med"/>
            <a:tailEnd type="none" w="med" len="med"/>
          </a:ln>
        </p:spPr>
      </p:cxnSp>
      <p:sp>
        <p:nvSpPr>
          <p:cNvPr id="2" name="TextBox 1">
            <a:extLst>
              <a:ext uri="{FF2B5EF4-FFF2-40B4-BE49-F238E27FC236}">
                <a16:creationId xmlns:a16="http://schemas.microsoft.com/office/drawing/2014/main" id="{0A4FEDEC-0938-7F3A-B815-95161DB5D455}"/>
              </a:ext>
            </a:extLst>
          </p:cNvPr>
          <p:cNvSpPr txBox="1"/>
          <p:nvPr/>
        </p:nvSpPr>
        <p:spPr>
          <a:xfrm>
            <a:off x="1270861" y="1139125"/>
            <a:ext cx="6230319" cy="2800767"/>
          </a:xfrm>
          <a:prstGeom prst="rect">
            <a:avLst/>
          </a:prstGeom>
          <a:noFill/>
        </p:spPr>
        <p:txBody>
          <a:bodyPr wrap="square" rtlCol="0">
            <a:spAutoFit/>
          </a:bodyPr>
          <a:lstStyle/>
          <a:p>
            <a:pPr algn="ctr"/>
            <a:r>
              <a:rPr lang="en-US" sz="3600" b="1" dirty="0">
                <a:solidFill>
                  <a:schemeClr val="tx1"/>
                </a:solidFill>
                <a:latin typeface="Lato" panose="020F0502020204030203" pitchFamily="34" charset="0"/>
                <a:ea typeface="Lato" panose="020F0502020204030203" pitchFamily="34" charset="0"/>
                <a:cs typeface="Lato" panose="020F0502020204030203" pitchFamily="34" charset="0"/>
              </a:rPr>
              <a:t>Proposed Charts for EDA</a:t>
            </a:r>
          </a:p>
          <a:p>
            <a:br>
              <a:rPr lang="en-US" sz="1400" b="1" dirty="0">
                <a:solidFill>
                  <a:schemeClr val="tx1"/>
                </a:solidFill>
              </a:rPr>
            </a:br>
            <a:r>
              <a:rPr lang="en-US" sz="1400" b="1" u="sng" dirty="0">
                <a:solidFill>
                  <a:schemeClr val="tx1"/>
                </a:solidFill>
              </a:rPr>
              <a:t>1. Sales Distribution:</a:t>
            </a:r>
            <a:br>
              <a:rPr lang="en-US" sz="1400" dirty="0">
                <a:solidFill>
                  <a:schemeClr val="tx1"/>
                </a:solidFill>
              </a:rPr>
            </a:br>
            <a:r>
              <a:rPr lang="en-US" sz="1400" b="1" dirty="0">
                <a:solidFill>
                  <a:schemeClr val="tx1"/>
                </a:solidFill>
              </a:rPr>
              <a:t>Chart Type:</a:t>
            </a:r>
            <a:r>
              <a:rPr lang="en-US" sz="1400" dirty="0">
                <a:solidFill>
                  <a:schemeClr val="tx1"/>
                </a:solidFill>
              </a:rPr>
              <a:t> Histogram</a:t>
            </a:r>
            <a:br>
              <a:rPr lang="en-US" sz="1400" dirty="0">
                <a:solidFill>
                  <a:schemeClr val="tx1"/>
                </a:solidFill>
              </a:rPr>
            </a:br>
            <a:r>
              <a:rPr lang="en-US" sz="1400" b="1" dirty="0">
                <a:solidFill>
                  <a:schemeClr val="tx1"/>
                </a:solidFill>
              </a:rPr>
              <a:t>Purpose:</a:t>
            </a:r>
            <a:r>
              <a:rPr lang="en-US" sz="1400" dirty="0">
                <a:solidFill>
                  <a:schemeClr val="tx1"/>
                </a:solidFill>
              </a:rPr>
              <a:t> To understand the overall distribution of sales. This will help identify outliers, skewness, and the general range of sales values.</a:t>
            </a:r>
          </a:p>
          <a:p>
            <a:br>
              <a:rPr lang="en-US" sz="1400" u="sng" dirty="0">
                <a:solidFill>
                  <a:schemeClr val="tx1"/>
                </a:solidFill>
              </a:rPr>
            </a:br>
            <a:r>
              <a:rPr lang="en-US" sz="1400" b="1" u="sng" dirty="0">
                <a:solidFill>
                  <a:schemeClr val="tx1"/>
                </a:solidFill>
              </a:rPr>
              <a:t>2. Sales by Day of Week:</a:t>
            </a:r>
            <a:br>
              <a:rPr lang="en-US" sz="1400" dirty="0">
                <a:solidFill>
                  <a:schemeClr val="tx1"/>
                </a:solidFill>
              </a:rPr>
            </a:br>
            <a:r>
              <a:rPr lang="en-US" sz="1400" b="1" dirty="0">
                <a:solidFill>
                  <a:schemeClr val="tx1"/>
                </a:solidFill>
              </a:rPr>
              <a:t>Chart Type:</a:t>
            </a:r>
            <a:r>
              <a:rPr lang="en-US" sz="1400" dirty="0">
                <a:solidFill>
                  <a:schemeClr val="tx1"/>
                </a:solidFill>
              </a:rPr>
              <a:t> Bar Chart</a:t>
            </a:r>
            <a:br>
              <a:rPr lang="en-US" sz="1400" dirty="0">
                <a:solidFill>
                  <a:schemeClr val="tx1"/>
                </a:solidFill>
              </a:rPr>
            </a:br>
            <a:r>
              <a:rPr lang="en-US" sz="1400" b="1" dirty="0">
                <a:solidFill>
                  <a:schemeClr val="tx1"/>
                </a:solidFill>
              </a:rPr>
              <a:t>Purpose:</a:t>
            </a:r>
            <a:r>
              <a:rPr lang="en-US" sz="1400" dirty="0">
                <a:solidFill>
                  <a:schemeClr val="tx1"/>
                </a:solidFill>
              </a:rPr>
              <a:t> To compare sales performance across different days of the week. This will reveal patterns in customer behavior and</a:t>
            </a:r>
            <a:endParaRPr lang="en-IN" dirty="0">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4"/>
        <p:cNvGrpSpPr/>
        <p:nvPr/>
      </p:nvGrpSpPr>
      <p:grpSpPr>
        <a:xfrm>
          <a:off x="0" y="0"/>
          <a:ext cx="0" cy="0"/>
          <a:chOff x="0" y="0"/>
          <a:chExt cx="0" cy="0"/>
        </a:xfrm>
      </p:grpSpPr>
      <p:sp>
        <p:nvSpPr>
          <p:cNvPr id="385" name="Google Shape;385;p52"/>
          <p:cNvSpPr/>
          <p:nvPr/>
        </p:nvSpPr>
        <p:spPr>
          <a:xfrm>
            <a:off x="941112" y="446173"/>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2"/>
          <p:cNvSpPr txBox="1">
            <a:spLocks noGrp="1"/>
          </p:cNvSpPr>
          <p:nvPr>
            <p:ph type="subTitle" idx="1"/>
          </p:nvPr>
        </p:nvSpPr>
        <p:spPr>
          <a:xfrm>
            <a:off x="1303050" y="446173"/>
            <a:ext cx="6537900" cy="437553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kumimoji="0" lang="en-US" sz="1400" b="1" i="0" u="sng"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Lato" panose="020F0502020204030203" pitchFamily="34" charset="0"/>
                <a:ea typeface="Lato" panose="020F0502020204030203" pitchFamily="34" charset="0"/>
                <a:cs typeface="Lato" panose="020F0502020204030203" pitchFamily="34" charset="0"/>
                <a:sym typeface="Comfortaa"/>
              </a:rPr>
              <a:t>3. Sales by Month:</a:t>
            </a:r>
            <a:b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br>
            <a:r>
              <a:rPr kumimoji="0" lang="en-US" sz="1400" b="1"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Chart Type:</a:t>
            </a:r>
            <a: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 Line Chart</a:t>
            </a:r>
            <a:b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br>
            <a:r>
              <a:rPr kumimoji="0" lang="en-US" sz="1400" b="1"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Purpose:</a:t>
            </a:r>
            <a: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 To analyze seasonal trends in sales. This will help identify peak and off-peak periods.</a:t>
            </a:r>
          </a:p>
          <a:p>
            <a:pPr marL="0" lvl="0" indent="0" algn="l" rtl="0">
              <a:spcBef>
                <a:spcPts val="0"/>
              </a:spcBef>
              <a:spcAft>
                <a:spcPts val="0"/>
              </a:spcAft>
              <a:buNone/>
            </a:pPr>
            <a:b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br>
            <a:r>
              <a:rPr kumimoji="0" lang="en-US" sz="1400" b="1" i="0" u="sng"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Lato" panose="020F0502020204030203" pitchFamily="34" charset="0"/>
                <a:ea typeface="Lato" panose="020F0502020204030203" pitchFamily="34" charset="0"/>
                <a:cs typeface="Lato" panose="020F0502020204030203" pitchFamily="34" charset="0"/>
                <a:sym typeface="Comfortaa"/>
              </a:rPr>
              <a:t>4. Sales vs. Customer Count:</a:t>
            </a:r>
            <a:b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br>
            <a:r>
              <a:rPr kumimoji="0" lang="en-US" sz="1400" b="1"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Chart Type:</a:t>
            </a:r>
            <a: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 Scatter Plot</a:t>
            </a:r>
            <a:b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br>
            <a:r>
              <a:rPr kumimoji="0" lang="en-US" sz="1400" b="1"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Purpose:</a:t>
            </a:r>
            <a: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 To examine the relationship between the number of customers and total sales. This will help understand the efficiency of customer conversion.</a:t>
            </a:r>
          </a:p>
          <a:p>
            <a:pPr marL="0" lvl="0" indent="0" algn="l" rtl="0">
              <a:spcBef>
                <a:spcPts val="0"/>
              </a:spcBef>
              <a:spcAft>
                <a:spcPts val="0"/>
              </a:spcAft>
              <a:buNone/>
            </a:pPr>
            <a:b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br>
            <a:r>
              <a:rPr kumimoji="0" lang="en-US" sz="1400" b="1" i="0" u="sng"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Lato" panose="020F0502020204030203" pitchFamily="34" charset="0"/>
                <a:ea typeface="Lato" panose="020F0502020204030203" pitchFamily="34" charset="0"/>
                <a:cs typeface="Lato" panose="020F0502020204030203" pitchFamily="34" charset="0"/>
                <a:sym typeface="Comfortaa"/>
              </a:rPr>
              <a:t>5. Sales by Store Type (if available):</a:t>
            </a:r>
            <a:br>
              <a:rPr kumimoji="0" lang="en-US" sz="1400" b="0" i="0" u="sng"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Lato" panose="020F0502020204030203" pitchFamily="34" charset="0"/>
                <a:ea typeface="Lato" panose="020F0502020204030203" pitchFamily="34" charset="0"/>
                <a:cs typeface="Lato" panose="020F0502020204030203" pitchFamily="34" charset="0"/>
                <a:sym typeface="Comfortaa"/>
              </a:rPr>
            </a:br>
            <a:r>
              <a:rPr kumimoji="0" lang="en-US" sz="1400" b="1"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Chart Type:</a:t>
            </a:r>
            <a: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 Bar Chart</a:t>
            </a:r>
            <a:b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br>
            <a:r>
              <a:rPr kumimoji="0" lang="en-US" sz="1400" b="1"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Purpose:</a:t>
            </a:r>
            <a:r>
              <a:rPr kumimoji="0" lang="en-US" sz="1400" b="0" i="0" u="none" strike="noStrike" kern="0" cap="none" spc="0" normalizeH="0" baseline="0" noProof="0" dirty="0">
                <a:ln>
                  <a:noFill/>
                </a:ln>
                <a:solidFill>
                  <a:srgbClr val="FFFFFF"/>
                </a:solidFill>
                <a:effectLst/>
                <a:uLnTx/>
                <a:uFillTx/>
                <a:latin typeface="Lato" panose="020F0502020204030203" pitchFamily="34" charset="0"/>
                <a:ea typeface="Lato" panose="020F0502020204030203" pitchFamily="34" charset="0"/>
                <a:cs typeface="Lato" panose="020F0502020204030203" pitchFamily="34" charset="0"/>
                <a:sym typeface="Comfortaa"/>
              </a:rPr>
              <a:t> To compare sales performance across different store types (e.g., small, medium, large, urban, suburban). This will help identify factors influencing store performance.</a:t>
            </a:r>
            <a:br>
              <a:rPr kumimoji="0" lang="en-US" sz="800" b="0" i="0" u="none" strike="noStrike" kern="0" cap="none" spc="0" normalizeH="0" baseline="0" noProof="0" dirty="0">
                <a:ln>
                  <a:noFill/>
                </a:ln>
                <a:solidFill>
                  <a:srgbClr val="FFFFFF"/>
                </a:solidFill>
                <a:effectLst/>
                <a:uLnTx/>
                <a:uFillTx/>
                <a:latin typeface="Comfortaa"/>
                <a:sym typeface="Comfortaa"/>
              </a:rPr>
            </a:b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2"/>
          <p:cNvSpPr/>
          <p:nvPr/>
        </p:nvSpPr>
        <p:spPr>
          <a:xfrm>
            <a:off x="941112" y="446173"/>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2"/>
          <p:cNvSpPr txBox="1">
            <a:spLocks noGrp="1"/>
          </p:cNvSpPr>
          <p:nvPr>
            <p:ph type="subTitle" idx="1"/>
          </p:nvPr>
        </p:nvSpPr>
        <p:spPr>
          <a:xfrm>
            <a:off x="941112" y="329544"/>
            <a:ext cx="6291119" cy="4674471"/>
          </a:xfrm>
          <a:prstGeom prst="rect">
            <a:avLst/>
          </a:prstGeom>
        </p:spPr>
        <p:txBody>
          <a:bodyPr spcFirstLastPara="1" wrap="square" lIns="91425" tIns="91425" rIns="91425" bIns="91425" anchor="b" anchorCtr="0">
            <a:noAutofit/>
          </a:bodyPr>
          <a:lstStyle/>
          <a:p>
            <a:pPr marL="139700" indent="0" algn="ctr"/>
            <a:r>
              <a:rPr lang="en-US" sz="1400" u="sng" dirty="0">
                <a:solidFill>
                  <a:schemeClr val="bg2"/>
                </a:solidFill>
                <a:effectLst>
                  <a:outerShdw blurRad="38100" dist="38100" dir="2700000" algn="tl">
                    <a:srgbClr val="000000">
                      <a:alpha val="43137"/>
                    </a:srgbClr>
                  </a:outerShdw>
                </a:effectLst>
              </a:rPr>
              <a:t>DATA PREPROCESSING: A FOUNDATION FOR MACHINE LEARNING</a:t>
            </a:r>
          </a:p>
          <a:p>
            <a:pPr marL="139700" indent="0" algn="ctr"/>
            <a:endParaRPr lang="en-US" sz="1400" b="1" u="sng" dirty="0">
              <a:effectLst>
                <a:outerShdw blurRad="38100" dist="38100" dir="2700000" algn="tl">
                  <a:srgbClr val="000000">
                    <a:alpha val="43137"/>
                  </a:srgbClr>
                </a:outerShdw>
              </a:effectLst>
            </a:endParaRPr>
          </a:p>
          <a:p>
            <a:pPr marL="139700" indent="0" algn="l"/>
            <a:r>
              <a:rPr lang="en-US" sz="1200" dirty="0"/>
              <a:t>Data preprocessing is a crucial step in the machine learning pipeline, ensuring that data is clean, consistent, and suitable for model training. It involves two primary tasks: data wrangling and feature engineering.</a:t>
            </a:r>
          </a:p>
          <a:p>
            <a:pPr marL="311150" indent="-171450" algn="l">
              <a:buFont typeface="Courier New" panose="02070309020205020404" pitchFamily="49" charset="0"/>
              <a:buChar char="o"/>
            </a:pPr>
            <a:r>
              <a:rPr lang="en-US" sz="1200" b="1" u="sng" dirty="0">
                <a:effectLst>
                  <a:outerShdw blurRad="38100" dist="38100" dir="2700000" algn="tl">
                    <a:srgbClr val="000000">
                      <a:alpha val="43137"/>
                    </a:srgbClr>
                  </a:outerShdw>
                </a:effectLst>
              </a:rPr>
              <a:t>Data Wrangling</a:t>
            </a:r>
          </a:p>
          <a:p>
            <a:pPr marL="139700" indent="0" algn="l"/>
            <a:r>
              <a:rPr lang="en-US" sz="1200" dirty="0"/>
              <a:t>Data wrangling refers to the process of cleaning and transforming raw data into a format suitable for analysis. This often involves:</a:t>
            </a:r>
          </a:p>
          <a:p>
            <a:pPr marL="311150" indent="-171450" algn="l">
              <a:buFont typeface="Courier New" panose="02070309020205020404" pitchFamily="49" charset="0"/>
              <a:buChar char="o"/>
            </a:pPr>
            <a:r>
              <a:rPr lang="en-US" sz="1200" b="1" u="sng" dirty="0">
                <a:effectLst>
                  <a:outerShdw blurRad="38100" dist="38100" dir="2700000" algn="tl">
                    <a:srgbClr val="000000">
                      <a:alpha val="43137"/>
                    </a:srgbClr>
                  </a:outerShdw>
                </a:effectLst>
              </a:rPr>
              <a:t>Handling Missing Values:</a:t>
            </a:r>
            <a:r>
              <a:rPr lang="en-US" sz="1200" u="sng" dirty="0">
                <a:effectLst>
                  <a:outerShdw blurRad="38100" dist="38100" dir="2700000" algn="tl">
                    <a:srgbClr val="000000">
                      <a:alpha val="43137"/>
                    </a:srgbClr>
                  </a:outerShdw>
                </a:effectLst>
              </a:rPr>
              <a:t> </a:t>
            </a:r>
          </a:p>
          <a:p>
            <a:pPr marL="457200" lvl="1" indent="0" algn="l"/>
            <a:r>
              <a:rPr lang="en-US" sz="1200" b="1" dirty="0"/>
              <a:t>Imputation:</a:t>
            </a:r>
            <a:r>
              <a:rPr lang="en-US" sz="1200" dirty="0"/>
              <a:t> Replacing missing values with estimated values (e.g., mean, median, mode, interpolation).</a:t>
            </a:r>
          </a:p>
          <a:p>
            <a:pPr marL="457200" lvl="1" indent="0" algn="l"/>
            <a:r>
              <a:rPr lang="en-US" sz="1200" b="1" dirty="0"/>
              <a:t>Deletion:</a:t>
            </a:r>
            <a:r>
              <a:rPr lang="en-US" sz="1200" dirty="0"/>
              <a:t> Removing rows or columns with excessive missing values.</a:t>
            </a:r>
          </a:p>
          <a:p>
            <a:pPr marL="311150" indent="-171450" algn="l">
              <a:buFont typeface="Courier New" panose="02070309020205020404" pitchFamily="49" charset="0"/>
              <a:buChar char="o"/>
            </a:pPr>
            <a:r>
              <a:rPr lang="en-US" sz="1200" b="1" u="sng" dirty="0">
                <a:effectLst>
                  <a:outerShdw blurRad="38100" dist="38100" dir="2700000" algn="tl">
                    <a:srgbClr val="000000">
                      <a:alpha val="43137"/>
                    </a:srgbClr>
                  </a:outerShdw>
                </a:effectLst>
              </a:rPr>
              <a:t>Dealing with Outliers:</a:t>
            </a:r>
            <a:r>
              <a:rPr lang="en-US" sz="1200" u="sng" dirty="0">
                <a:effectLst>
                  <a:outerShdw blurRad="38100" dist="38100" dir="2700000" algn="tl">
                    <a:srgbClr val="000000">
                      <a:alpha val="43137"/>
                    </a:srgbClr>
                  </a:outerShdw>
                </a:effectLst>
              </a:rPr>
              <a:t> </a:t>
            </a:r>
          </a:p>
          <a:p>
            <a:pPr marL="457200" lvl="1" indent="0" algn="l"/>
            <a:r>
              <a:rPr lang="en-US" sz="1200" b="1" dirty="0"/>
              <a:t>Identification:</a:t>
            </a:r>
            <a:r>
              <a:rPr lang="en-US" sz="1200" dirty="0"/>
              <a:t> Using statistical methods (e.g., z-score, IQR) or visualization techniques.</a:t>
            </a:r>
          </a:p>
          <a:p>
            <a:pPr marL="457200" lvl="1" indent="0" algn="l"/>
            <a:r>
              <a:rPr lang="en-US" sz="1200" b="1" dirty="0"/>
              <a:t>Correction:</a:t>
            </a:r>
            <a:r>
              <a:rPr lang="en-US" sz="1200" dirty="0"/>
              <a:t> Correcting errors or removing outliers if they significantly impact the data distribution.</a:t>
            </a:r>
          </a:p>
          <a:p>
            <a:pPr marL="0" lvl="0" indent="0" algn="l" rtl="0">
              <a:spcBef>
                <a:spcPts val="0"/>
              </a:spcBef>
              <a:spcAft>
                <a:spcPts val="0"/>
              </a:spcAft>
              <a:buNone/>
            </a:pPr>
            <a:br>
              <a:rPr kumimoji="0" lang="en-US" sz="800" b="0" i="0" u="none" strike="noStrike" kern="0" cap="none" spc="0" normalizeH="0" baseline="0" noProof="0" dirty="0">
                <a:ln>
                  <a:noFill/>
                </a:ln>
                <a:solidFill>
                  <a:srgbClr val="FFFFFF"/>
                </a:solidFill>
                <a:effectLst/>
                <a:uLnTx/>
                <a:uFillTx/>
                <a:latin typeface="Comfortaa"/>
                <a:sym typeface="Comfortaa"/>
              </a:rPr>
            </a:br>
            <a:endParaRPr lang="en-US" dirty="0"/>
          </a:p>
        </p:txBody>
      </p:sp>
    </p:spTree>
    <p:extLst>
      <p:ext uri="{BB962C8B-B14F-4D97-AF65-F5344CB8AC3E}">
        <p14:creationId xmlns:p14="http://schemas.microsoft.com/office/powerpoint/2010/main" val="2974323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2"/>
          <p:cNvSpPr/>
          <p:nvPr/>
        </p:nvSpPr>
        <p:spPr>
          <a:xfrm>
            <a:off x="1057350" y="818132"/>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ubtitle 1">
            <a:extLst>
              <a:ext uri="{FF2B5EF4-FFF2-40B4-BE49-F238E27FC236}">
                <a16:creationId xmlns:a16="http://schemas.microsoft.com/office/drawing/2014/main" id="{00EA1A52-875A-5AB3-E29A-CE4067EB0BB1}"/>
              </a:ext>
            </a:extLst>
          </p:cNvPr>
          <p:cNvSpPr>
            <a:spLocks noGrp="1" noChangeArrowheads="1"/>
          </p:cNvSpPr>
          <p:nvPr>
            <p:ph type="subTitle" idx="1"/>
          </p:nvPr>
        </p:nvSpPr>
        <p:spPr bwMode="auto">
          <a:xfrm>
            <a:off x="1303338" y="1251664"/>
            <a:ext cx="630633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ctr"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b="1" i="0" u="none" strike="noStrike" cap="none" normalizeH="0" baseline="0" dirty="0">
                <a:ln>
                  <a:noFill/>
                </a:ln>
                <a:solidFill>
                  <a:schemeClr val="bg2"/>
                </a:solidFill>
                <a:effectLst/>
                <a:latin typeface="Arial" panose="020B0604020202020204" pitchFamily="34" charset="0"/>
              </a:rPr>
              <a:t>Data Normalization and Standardization:</a:t>
            </a:r>
            <a:r>
              <a:rPr kumimoji="0" lang="en-US" altLang="en-US" sz="1800" b="0" i="0" u="none" strike="noStrike" cap="none" normalizeH="0" baseline="0" dirty="0">
                <a:ln>
                  <a:noFill/>
                </a:ln>
                <a:solidFill>
                  <a:schemeClr val="bg2"/>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Normalization:</a:t>
            </a:r>
            <a:r>
              <a:rPr kumimoji="0" lang="en-US" altLang="en-US" sz="1800" b="0" i="0" u="none" strike="noStrike" cap="none" normalizeH="0" baseline="0" dirty="0">
                <a:ln>
                  <a:noFill/>
                </a:ln>
                <a:solidFill>
                  <a:schemeClr val="tx1"/>
                </a:solidFill>
                <a:effectLst/>
                <a:latin typeface="Arial" panose="020B0604020202020204" pitchFamily="34" charset="0"/>
              </a:rPr>
              <a:t> Scaling data to a specific range (e.g., 0-1).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Standardization:</a:t>
            </a:r>
            <a:r>
              <a:rPr kumimoji="0" lang="en-US" altLang="en-US" sz="1800" b="0" i="0" u="none" strike="noStrike" cap="none" normalizeH="0" baseline="0" dirty="0">
                <a:ln>
                  <a:noFill/>
                </a:ln>
                <a:solidFill>
                  <a:schemeClr val="tx1"/>
                </a:solidFill>
                <a:effectLst/>
                <a:latin typeface="Arial" panose="020B0604020202020204" pitchFamily="34" charset="0"/>
              </a:rPr>
              <a:t> Centering data around the mean and scaling to unit variance. </a:t>
            </a:r>
          </a:p>
          <a:p>
            <a:pPr marL="285750" marR="0" lvl="0" indent="-285750" algn="ctr"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b="1" i="0" u="none" strike="noStrike" cap="none" normalizeH="0" baseline="0" dirty="0">
                <a:ln>
                  <a:noFill/>
                </a:ln>
                <a:solidFill>
                  <a:schemeClr val="bg2"/>
                </a:solidFill>
                <a:effectLst/>
                <a:latin typeface="Arial" panose="020B0604020202020204" pitchFamily="34" charset="0"/>
              </a:rPr>
              <a:t>Data Type Conversion:</a:t>
            </a:r>
            <a:r>
              <a:rPr kumimoji="0" lang="en-US" altLang="en-US" sz="1800" b="0" i="0" u="none" strike="noStrike" cap="none" normalizeH="0" baseline="0" dirty="0">
                <a:ln>
                  <a:noFill/>
                </a:ln>
                <a:solidFill>
                  <a:schemeClr val="bg2"/>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Ensuring data is in the correct format (e.g., converting text to numerical values). </a:t>
            </a:r>
          </a:p>
          <a:p>
            <a:pPr marL="285750" marR="0" lvl="0" indent="-285750" algn="ctr"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b="1" i="0" u="none" strike="noStrike" cap="none" normalizeH="0" baseline="0" dirty="0">
                <a:ln>
                  <a:noFill/>
                </a:ln>
                <a:solidFill>
                  <a:schemeClr val="bg2"/>
                </a:solidFill>
                <a:effectLst/>
                <a:latin typeface="Arial" panose="020B0604020202020204" pitchFamily="34" charset="0"/>
              </a:rPr>
              <a:t>Data Cleaning: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Removing duplicates, correcting errors, and inconsistencies.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95794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2"/>
          <p:cNvSpPr/>
          <p:nvPr/>
        </p:nvSpPr>
        <p:spPr>
          <a:xfrm>
            <a:off x="1057350" y="818132"/>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77847D6B-DAE9-FE35-080C-103642E8920F}"/>
              </a:ext>
            </a:extLst>
          </p:cNvPr>
          <p:cNvSpPr txBox="1"/>
          <p:nvPr/>
        </p:nvSpPr>
        <p:spPr>
          <a:xfrm>
            <a:off x="1356102" y="1082738"/>
            <a:ext cx="5594888" cy="3170099"/>
          </a:xfrm>
          <a:prstGeom prst="rect">
            <a:avLst/>
          </a:prstGeom>
          <a:noFill/>
        </p:spPr>
        <p:txBody>
          <a:bodyPr wrap="square">
            <a:spAutoFit/>
          </a:bodyPr>
          <a:lstStyle/>
          <a:p>
            <a:pPr algn="ctr"/>
            <a:r>
              <a:rPr lang="en-US" sz="1800" b="1" u="sng" dirty="0">
                <a:solidFill>
                  <a:schemeClr val="bg2"/>
                </a:solidFill>
                <a:effectLst>
                  <a:outerShdw blurRad="38100" dist="38100" dir="2700000" algn="tl">
                    <a:srgbClr val="000000">
                      <a:alpha val="43137"/>
                    </a:srgbClr>
                  </a:outerShdw>
                </a:effectLst>
                <a:latin typeface="Lato" panose="020F0502020204030203" pitchFamily="34" charset="0"/>
                <a:ea typeface="Lato" panose="020F0502020204030203" pitchFamily="34" charset="0"/>
                <a:cs typeface="Lato" panose="020F0502020204030203" pitchFamily="34" charset="0"/>
              </a:rPr>
              <a:t>REASONS FOR DATA SPLITTING</a:t>
            </a:r>
          </a:p>
          <a:p>
            <a:r>
              <a:rPr lang="en-US" b="1" u="sng" dirty="0">
                <a:solidFill>
                  <a:schemeClr val="tx1"/>
                </a:solidFill>
                <a:latin typeface="Lato" panose="020F0502020204030203" pitchFamily="34" charset="0"/>
                <a:ea typeface="Lato" panose="020F0502020204030203" pitchFamily="34" charset="0"/>
                <a:cs typeface="Lato" panose="020F0502020204030203" pitchFamily="34" charset="0"/>
              </a:rPr>
              <a:t>1)Model Evaluation:</a:t>
            </a:r>
            <a:endParaRPr lang="en-US" u="sng" dirty="0">
              <a:solidFill>
                <a:schemeClr val="tx1"/>
              </a:solidFill>
              <a:latin typeface="Lato" panose="020F0502020204030203" pitchFamily="34" charset="0"/>
              <a:ea typeface="Lato" panose="020F0502020204030203" pitchFamily="34" charset="0"/>
              <a:cs typeface="Lato" panose="020F0502020204030203" pitchFamily="34" charset="0"/>
            </a:endParaRPr>
          </a:p>
          <a:p>
            <a:pPr marL="457200" lvl="1" algn="just"/>
            <a:r>
              <a:rPr lang="en-US" b="1" dirty="0">
                <a:solidFill>
                  <a:schemeClr val="tx1"/>
                </a:solidFill>
                <a:latin typeface="Lato" panose="020F0502020204030203" pitchFamily="34" charset="0"/>
                <a:ea typeface="Lato" panose="020F0502020204030203" pitchFamily="34" charset="0"/>
                <a:cs typeface="Lato" panose="020F0502020204030203" pitchFamily="34" charset="0"/>
              </a:rPr>
              <a:t>a. Training Set:</a:t>
            </a:r>
            <a:r>
              <a:rPr lang="en-US" dirty="0">
                <a:solidFill>
                  <a:schemeClr val="tx1"/>
                </a:solidFill>
                <a:latin typeface="Lato" panose="020F0502020204030203" pitchFamily="34" charset="0"/>
                <a:ea typeface="Lato" panose="020F0502020204030203" pitchFamily="34" charset="0"/>
                <a:cs typeface="Lato" panose="020F0502020204030203" pitchFamily="34" charset="0"/>
              </a:rPr>
              <a:t> Used to train the model, teaching it to recognize patterns and relationships in the data.</a:t>
            </a:r>
          </a:p>
          <a:p>
            <a:pPr marL="457200" lvl="1" algn="just"/>
            <a:r>
              <a:rPr lang="en-US" b="1" dirty="0">
                <a:solidFill>
                  <a:schemeClr val="tx1"/>
                </a:solidFill>
                <a:latin typeface="Lato" panose="020F0502020204030203" pitchFamily="34" charset="0"/>
                <a:ea typeface="Lato" panose="020F0502020204030203" pitchFamily="34" charset="0"/>
                <a:cs typeface="Lato" panose="020F0502020204030203" pitchFamily="34" charset="0"/>
              </a:rPr>
              <a:t>b. Testing Set:</a:t>
            </a:r>
            <a:r>
              <a:rPr lang="en-US" dirty="0">
                <a:solidFill>
                  <a:schemeClr val="tx1"/>
                </a:solidFill>
                <a:latin typeface="Lato" panose="020F0502020204030203" pitchFamily="34" charset="0"/>
                <a:ea typeface="Lato" panose="020F0502020204030203" pitchFamily="34" charset="0"/>
                <a:cs typeface="Lato" panose="020F0502020204030203" pitchFamily="34" charset="0"/>
              </a:rPr>
              <a:t> Used to assess the model's ability to generalize to unseen data. By evaluating the model's performance on the testing set, we can gauge its effectiveness.</a:t>
            </a:r>
          </a:p>
          <a:p>
            <a:pPr algn="just"/>
            <a:r>
              <a:rPr lang="en-US" b="1" dirty="0">
                <a:solidFill>
                  <a:schemeClr val="tx1"/>
                </a:solidFill>
                <a:latin typeface="Lato" panose="020F0502020204030203" pitchFamily="34" charset="0"/>
                <a:ea typeface="Lato" panose="020F0502020204030203" pitchFamily="34" charset="0"/>
                <a:cs typeface="Lato" panose="020F0502020204030203" pitchFamily="34" charset="0"/>
              </a:rPr>
              <a:t>2)Preventing Overfitting:</a:t>
            </a:r>
            <a:endParaRPr lang="en-US" dirty="0">
              <a:solidFill>
                <a:schemeClr val="tx1"/>
              </a:solidFill>
              <a:latin typeface="Lato" panose="020F0502020204030203" pitchFamily="34" charset="0"/>
              <a:ea typeface="Lato" panose="020F0502020204030203" pitchFamily="34" charset="0"/>
              <a:cs typeface="Lato" panose="020F0502020204030203" pitchFamily="34" charset="0"/>
            </a:endParaRPr>
          </a:p>
          <a:p>
            <a:pPr marL="457200" lvl="1" algn="just"/>
            <a:r>
              <a:rPr lang="en-US" b="1" dirty="0">
                <a:solidFill>
                  <a:schemeClr val="tx1"/>
                </a:solidFill>
                <a:latin typeface="Lato" panose="020F0502020204030203" pitchFamily="34" charset="0"/>
                <a:ea typeface="Lato" panose="020F0502020204030203" pitchFamily="34" charset="0"/>
                <a:cs typeface="Lato" panose="020F0502020204030203" pitchFamily="34" charset="0"/>
              </a:rPr>
              <a:t>a. Overfitting:</a:t>
            </a:r>
            <a:r>
              <a:rPr lang="en-US" dirty="0">
                <a:solidFill>
                  <a:schemeClr val="tx1"/>
                </a:solidFill>
                <a:latin typeface="Lato" panose="020F0502020204030203" pitchFamily="34" charset="0"/>
                <a:ea typeface="Lato" panose="020F0502020204030203" pitchFamily="34" charset="0"/>
                <a:cs typeface="Lato" panose="020F0502020204030203" pitchFamily="34" charset="0"/>
              </a:rPr>
              <a:t> A phenomenon where a model becomes too complex and fits the training data too closely, leading to poor performance on new data.</a:t>
            </a:r>
          </a:p>
          <a:p>
            <a:pPr marL="457200" lvl="1" algn="just"/>
            <a:r>
              <a:rPr lang="en-US" b="1" dirty="0">
                <a:solidFill>
                  <a:schemeClr val="tx1"/>
                </a:solidFill>
                <a:latin typeface="Lato" panose="020F0502020204030203" pitchFamily="34" charset="0"/>
                <a:ea typeface="Lato" panose="020F0502020204030203" pitchFamily="34" charset="0"/>
                <a:cs typeface="Lato" panose="020F0502020204030203" pitchFamily="34" charset="0"/>
              </a:rPr>
              <a:t>b. Regularization:</a:t>
            </a:r>
            <a:r>
              <a:rPr lang="en-US" dirty="0">
                <a:solidFill>
                  <a:schemeClr val="tx1"/>
                </a:solidFill>
                <a:latin typeface="Lato" panose="020F0502020204030203" pitchFamily="34" charset="0"/>
                <a:ea typeface="Lato" panose="020F0502020204030203" pitchFamily="34" charset="0"/>
                <a:cs typeface="Lato" panose="020F0502020204030203" pitchFamily="34" charset="0"/>
              </a:rPr>
              <a:t> Data splitting helps mitigate overfitting by ensuring that the model is not overly tailored to the training data.</a:t>
            </a:r>
          </a:p>
        </p:txBody>
      </p:sp>
    </p:spTree>
    <p:extLst>
      <p:ext uri="{BB962C8B-B14F-4D97-AF65-F5344CB8AC3E}">
        <p14:creationId xmlns:p14="http://schemas.microsoft.com/office/powerpoint/2010/main" val="498555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2"/>
          <p:cNvSpPr/>
          <p:nvPr/>
        </p:nvSpPr>
        <p:spPr>
          <a:xfrm>
            <a:off x="1057350" y="818132"/>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just" rtl="0">
              <a:spcBef>
                <a:spcPts val="0"/>
              </a:spcBef>
              <a:spcAft>
                <a:spcPts val="0"/>
              </a:spcAft>
              <a:buNone/>
            </a:pPr>
            <a:r>
              <a:rPr lang="en-US" sz="1600" dirty="0">
                <a:solidFill>
                  <a:schemeClr val="bg2"/>
                </a:solidFill>
                <a:latin typeface="Lato" panose="020F0502020204030203" pitchFamily="34" charset="0"/>
                <a:ea typeface="Lato" panose="020F0502020204030203" pitchFamily="34" charset="0"/>
                <a:cs typeface="Lato" panose="020F0502020204030203" pitchFamily="34" charset="0"/>
              </a:rPr>
              <a:t>3.Hyperparameter Tuning:</a:t>
            </a:r>
          </a:p>
          <a:p>
            <a:pPr marL="0" lvl="0" indent="0" algn="just" rtl="0">
              <a:spcBef>
                <a:spcPts val="0"/>
              </a:spcBef>
              <a:spcAft>
                <a:spcPts val="0"/>
              </a:spcAft>
              <a:buNone/>
            </a:pPr>
            <a:r>
              <a:rPr lang="en-US" dirty="0">
                <a:solidFill>
                  <a:schemeClr val="tx1"/>
                </a:solidFill>
                <a:latin typeface="Lato" panose="020F0502020204030203" pitchFamily="34" charset="0"/>
                <a:ea typeface="Lato" panose="020F0502020204030203" pitchFamily="34" charset="0"/>
                <a:cs typeface="Lato" panose="020F0502020204030203" pitchFamily="34" charset="0"/>
              </a:rPr>
              <a:t>Hyperparameters: Parameters that are set before training a model (e.g., learning rate, number of hidden layers).Grid Search or Random Search: These techniques involve trying different hyperparameter combinations and evaluating their performance on the validation set.</a:t>
            </a:r>
          </a:p>
          <a:p>
            <a:pPr marL="0" lvl="0" indent="0" algn="ctr" rtl="0">
              <a:spcBef>
                <a:spcPts val="0"/>
              </a:spcBef>
              <a:spcAft>
                <a:spcPts val="0"/>
              </a:spcAft>
              <a:buNone/>
            </a:pPr>
            <a:r>
              <a:rPr lang="en-US" sz="1600" b="1" u="sng" dirty="0">
                <a:solidFill>
                  <a:schemeClr val="tx1"/>
                </a:solidFill>
                <a:latin typeface="Lato" panose="020F0502020204030203" pitchFamily="34" charset="0"/>
                <a:ea typeface="Lato" panose="020F0502020204030203" pitchFamily="34" charset="0"/>
                <a:cs typeface="Lato" panose="020F0502020204030203" pitchFamily="34" charset="0"/>
              </a:rPr>
              <a:t>COMMON DATA SPLITTING METHODS</a:t>
            </a:r>
          </a:p>
          <a:p>
            <a:pPr marL="0" lvl="0" indent="0" algn="just" rtl="0">
              <a:spcBef>
                <a:spcPts val="0"/>
              </a:spcBef>
              <a:spcAft>
                <a:spcPts val="0"/>
              </a:spcAft>
              <a:buNone/>
            </a:pPr>
            <a:r>
              <a:rPr lang="en-US" sz="1600" dirty="0">
                <a:solidFill>
                  <a:schemeClr val="bg2"/>
                </a:solidFill>
                <a:latin typeface="Lato" panose="020F0502020204030203" pitchFamily="34" charset="0"/>
                <a:ea typeface="Lato" panose="020F0502020204030203" pitchFamily="34" charset="0"/>
                <a:cs typeface="Lato" panose="020F0502020204030203" pitchFamily="34" charset="0"/>
              </a:rPr>
              <a:t>1.Random Splitting: </a:t>
            </a:r>
            <a:r>
              <a:rPr lang="en-US" dirty="0">
                <a:solidFill>
                  <a:schemeClr val="tx1"/>
                </a:solidFill>
                <a:latin typeface="Lato" panose="020F0502020204030203" pitchFamily="34" charset="0"/>
                <a:ea typeface="Lato" panose="020F0502020204030203" pitchFamily="34" charset="0"/>
                <a:cs typeface="Lato" panose="020F0502020204030203" pitchFamily="34" charset="0"/>
              </a:rPr>
              <a:t>The simplest method, where data is randomly divided into training and testing sets.</a:t>
            </a:r>
          </a:p>
          <a:p>
            <a:pPr marL="0" lvl="0" indent="0" algn="just" rtl="0">
              <a:spcBef>
                <a:spcPts val="0"/>
              </a:spcBef>
              <a:spcAft>
                <a:spcPts val="0"/>
              </a:spcAft>
              <a:buNone/>
            </a:pPr>
            <a:r>
              <a:rPr lang="en-US" sz="1600" dirty="0">
                <a:solidFill>
                  <a:schemeClr val="bg2"/>
                </a:solidFill>
                <a:latin typeface="Lato" panose="020F0502020204030203" pitchFamily="34" charset="0"/>
                <a:ea typeface="Lato" panose="020F0502020204030203" pitchFamily="34" charset="0"/>
                <a:cs typeface="Lato" panose="020F0502020204030203" pitchFamily="34" charset="0"/>
              </a:rPr>
              <a:t>2.Stratified Splitting: </a:t>
            </a:r>
            <a:r>
              <a:rPr lang="en-US" dirty="0">
                <a:solidFill>
                  <a:schemeClr val="tx1"/>
                </a:solidFill>
                <a:latin typeface="Lato" panose="020F0502020204030203" pitchFamily="34" charset="0"/>
                <a:ea typeface="Lato" panose="020F0502020204030203" pitchFamily="34" charset="0"/>
                <a:cs typeface="Lato" panose="020F0502020204030203" pitchFamily="34" charset="0"/>
              </a:rPr>
              <a:t>Ensures that the distribution of classes or labels is maintained in both sets, especially useful for imbalanced datasets.</a:t>
            </a:r>
          </a:p>
          <a:p>
            <a:pPr marL="0" lvl="0" indent="0" algn="just" rtl="0">
              <a:spcBef>
                <a:spcPts val="0"/>
              </a:spcBef>
              <a:spcAft>
                <a:spcPts val="0"/>
              </a:spcAft>
              <a:buNone/>
            </a:pPr>
            <a:r>
              <a:rPr lang="en-US" sz="1600" dirty="0">
                <a:solidFill>
                  <a:schemeClr val="bg2"/>
                </a:solidFill>
                <a:latin typeface="Lato" panose="020F0502020204030203" pitchFamily="34" charset="0"/>
                <a:ea typeface="Lato" panose="020F0502020204030203" pitchFamily="34" charset="0"/>
                <a:cs typeface="Lato" panose="020F0502020204030203" pitchFamily="34" charset="0"/>
              </a:rPr>
              <a:t>3.K-Fold Cross-Validation: </a:t>
            </a:r>
            <a:r>
              <a:rPr lang="en-US" dirty="0">
                <a:solidFill>
                  <a:schemeClr val="tx1"/>
                </a:solidFill>
                <a:latin typeface="Lato" panose="020F0502020204030203" pitchFamily="34" charset="0"/>
                <a:ea typeface="Lato" panose="020F0502020204030203" pitchFamily="34" charset="0"/>
                <a:cs typeface="Lato" panose="020F0502020204030203" pitchFamily="34" charset="0"/>
              </a:rPr>
              <a:t>The dataset is divided into k folds, and the model is trained and evaluated k times, each time using a different fold for testing. This helps to reduce the variance of the evaluation.   </a:t>
            </a:r>
            <a:endParaRPr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216625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2"/>
        <p:cNvGrpSpPr/>
        <p:nvPr/>
      </p:nvGrpSpPr>
      <p:grpSpPr>
        <a:xfrm>
          <a:off x="0" y="0"/>
          <a:ext cx="0" cy="0"/>
          <a:chOff x="0" y="0"/>
          <a:chExt cx="0" cy="0"/>
        </a:xfrm>
      </p:grpSpPr>
      <p:sp>
        <p:nvSpPr>
          <p:cNvPr id="393" name="Google Shape;393;p53"/>
          <p:cNvSpPr txBox="1">
            <a:spLocks noGrp="1"/>
          </p:cNvSpPr>
          <p:nvPr>
            <p:ph type="title"/>
          </p:nvPr>
        </p:nvSpPr>
        <p:spPr>
          <a:xfrm>
            <a:off x="2216295" y="142176"/>
            <a:ext cx="6609990" cy="4267091"/>
          </a:xfrm>
          <a:prstGeom prst="rect">
            <a:avLst/>
          </a:prstGeom>
        </p:spPr>
        <p:txBody>
          <a:bodyPr spcFirstLastPara="1" wrap="square" lIns="91425" tIns="91425" rIns="91425" bIns="91425" anchor="t" anchorCtr="0">
            <a:noAutofit/>
          </a:bodyPr>
          <a:lstStyle/>
          <a:p>
            <a:pPr marL="171450" indent="-171450" algn="l">
              <a:buFont typeface="Arial" panose="020B0604020202020204" pitchFamily="34" charset="0"/>
              <a:buChar char="•"/>
            </a:pPr>
            <a:r>
              <a:rPr lang="en-US" sz="1600" dirty="0">
                <a:solidFill>
                  <a:schemeClr val="bg2"/>
                </a:solidFill>
                <a:latin typeface="Lato" panose="020F0502020204030203" pitchFamily="34" charset="0"/>
                <a:ea typeface="Lato" panose="020F0502020204030203" pitchFamily="34" charset="0"/>
                <a:cs typeface="Lato" panose="020F0502020204030203" pitchFamily="34" charset="0"/>
              </a:rPr>
              <a:t>MODELS USED IN MACHINE LEARNING:</a:t>
            </a:r>
            <a:br>
              <a:rPr lang="en-US" sz="1000" dirty="0">
                <a:latin typeface="Lato" panose="020F0502020204030203" pitchFamily="34" charset="0"/>
                <a:ea typeface="Lato" panose="020F0502020204030203" pitchFamily="34" charset="0"/>
                <a:cs typeface="Lato" panose="020F0502020204030203" pitchFamily="34" charset="0"/>
              </a:rPr>
            </a:br>
            <a:br>
              <a:rPr lang="en-US" sz="1000" b="1"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The choice of model depends on the nature of the problem and the characteristics of the data. Here are some common models: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1.</a:t>
            </a:r>
            <a:r>
              <a:rPr lang="en-US" sz="1400" b="1" dirty="0">
                <a:latin typeface="Lato" panose="020F0502020204030203" pitchFamily="34" charset="0"/>
                <a:ea typeface="Lato" panose="020F0502020204030203" pitchFamily="34" charset="0"/>
                <a:cs typeface="Lato" panose="020F0502020204030203" pitchFamily="34" charset="0"/>
              </a:rPr>
              <a:t>Linear Regression:</a:t>
            </a:r>
            <a:r>
              <a:rPr lang="en-US" sz="1400" dirty="0">
                <a:latin typeface="Lato" panose="020F0502020204030203" pitchFamily="34" charset="0"/>
                <a:ea typeface="Lato" panose="020F0502020204030203" pitchFamily="34" charset="0"/>
                <a:cs typeface="Lato" panose="020F0502020204030203" pitchFamily="34" charset="0"/>
              </a:rPr>
              <a:t> Suitable for predicting continuous numerical values.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2.</a:t>
            </a:r>
            <a:r>
              <a:rPr lang="en-US" sz="1400" b="1" dirty="0">
                <a:latin typeface="Lato" panose="020F0502020204030203" pitchFamily="34" charset="0"/>
                <a:ea typeface="Lato" panose="020F0502020204030203" pitchFamily="34" charset="0"/>
                <a:cs typeface="Lato" panose="020F0502020204030203" pitchFamily="34" charset="0"/>
              </a:rPr>
              <a:t>Logistic Regression:</a:t>
            </a:r>
            <a:r>
              <a:rPr lang="en-US" sz="1400" dirty="0">
                <a:latin typeface="Lato" panose="020F0502020204030203" pitchFamily="34" charset="0"/>
                <a:ea typeface="Lato" panose="020F0502020204030203" pitchFamily="34" charset="0"/>
                <a:cs typeface="Lato" panose="020F0502020204030203" pitchFamily="34" charset="0"/>
              </a:rPr>
              <a:t> Used for binary classification problems.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3.</a:t>
            </a:r>
            <a:r>
              <a:rPr lang="en-US" sz="1400" b="1" dirty="0">
                <a:latin typeface="Lato" panose="020F0502020204030203" pitchFamily="34" charset="0"/>
                <a:ea typeface="Lato" panose="020F0502020204030203" pitchFamily="34" charset="0"/>
                <a:cs typeface="Lato" panose="020F0502020204030203" pitchFamily="34" charset="0"/>
              </a:rPr>
              <a:t>Decision Trees:</a:t>
            </a:r>
            <a:r>
              <a:rPr lang="en-US" sz="1400" dirty="0">
                <a:latin typeface="Lato" panose="020F0502020204030203" pitchFamily="34" charset="0"/>
                <a:ea typeface="Lato" panose="020F0502020204030203" pitchFamily="34" charset="0"/>
                <a:cs typeface="Lato" panose="020F0502020204030203" pitchFamily="34" charset="0"/>
              </a:rPr>
              <a:t> Can handle both classification and regression tasks, creating a tree-like structure to make decisions.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4.</a:t>
            </a:r>
            <a:r>
              <a:rPr lang="en-US" sz="1400" b="1" dirty="0">
                <a:latin typeface="Lato" panose="020F0502020204030203" pitchFamily="34" charset="0"/>
                <a:ea typeface="Lato" panose="020F0502020204030203" pitchFamily="34" charset="0"/>
                <a:cs typeface="Lato" panose="020F0502020204030203" pitchFamily="34" charset="0"/>
              </a:rPr>
              <a:t>Random Forests:</a:t>
            </a:r>
            <a:r>
              <a:rPr lang="en-US" sz="1400" dirty="0">
                <a:latin typeface="Lato" panose="020F0502020204030203" pitchFamily="34" charset="0"/>
                <a:ea typeface="Lato" panose="020F0502020204030203" pitchFamily="34" charset="0"/>
                <a:cs typeface="Lato" panose="020F0502020204030203" pitchFamily="34" charset="0"/>
              </a:rPr>
              <a:t> An ensemble of decision trees, often providing better performance and robustness.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5.</a:t>
            </a:r>
            <a:r>
              <a:rPr lang="en-US" sz="1400" b="1" dirty="0">
                <a:latin typeface="Lato" panose="020F0502020204030203" pitchFamily="34" charset="0"/>
                <a:ea typeface="Lato" panose="020F0502020204030203" pitchFamily="34" charset="0"/>
                <a:cs typeface="Lato" panose="020F0502020204030203" pitchFamily="34" charset="0"/>
              </a:rPr>
              <a:t>Support Vector Machines (SVMs):</a:t>
            </a:r>
            <a:r>
              <a:rPr lang="en-US" sz="1400" dirty="0">
                <a:latin typeface="Lato" panose="020F0502020204030203" pitchFamily="34" charset="0"/>
                <a:ea typeface="Lato" panose="020F0502020204030203" pitchFamily="34" charset="0"/>
                <a:cs typeface="Lato" panose="020F0502020204030203" pitchFamily="34" charset="0"/>
              </a:rPr>
              <a:t> Effective for classification and regression, especially with high-dimensional data.</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7.</a:t>
            </a:r>
            <a:r>
              <a:rPr lang="en-US" sz="1400" b="1" dirty="0">
                <a:latin typeface="Lato" panose="020F0502020204030203" pitchFamily="34" charset="0"/>
                <a:ea typeface="Lato" panose="020F0502020204030203" pitchFamily="34" charset="0"/>
                <a:cs typeface="Lato" panose="020F0502020204030203" pitchFamily="34" charset="0"/>
              </a:rPr>
              <a:t>Neural Networks:</a:t>
            </a:r>
            <a:r>
              <a:rPr lang="en-US" sz="1400" dirty="0">
                <a:latin typeface="Lato" panose="020F0502020204030203" pitchFamily="34" charset="0"/>
                <a:ea typeface="Lato" panose="020F0502020204030203" pitchFamily="34" charset="0"/>
                <a:cs typeface="Lato" panose="020F0502020204030203" pitchFamily="34" charset="0"/>
              </a:rPr>
              <a:t> Powerful models capable of learning complex patterns, often used for deep learning tasks.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8.</a:t>
            </a:r>
            <a:r>
              <a:rPr lang="en-US" sz="1400" b="1" dirty="0">
                <a:latin typeface="Lato" panose="020F0502020204030203" pitchFamily="34" charset="0"/>
                <a:ea typeface="Lato" panose="020F0502020204030203" pitchFamily="34" charset="0"/>
                <a:cs typeface="Lato" panose="020F0502020204030203" pitchFamily="34" charset="0"/>
              </a:rPr>
              <a:t>Naive Bayes:</a:t>
            </a:r>
            <a:r>
              <a:rPr lang="en-US" sz="1400" dirty="0">
                <a:latin typeface="Lato" panose="020F0502020204030203" pitchFamily="34" charset="0"/>
                <a:ea typeface="Lato" panose="020F0502020204030203" pitchFamily="34" charset="0"/>
                <a:cs typeface="Lato" panose="020F0502020204030203" pitchFamily="34" charset="0"/>
              </a:rPr>
              <a:t> Simple yet effective for classification, assuming independence between features.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9.</a:t>
            </a:r>
            <a:r>
              <a:rPr lang="en-US" sz="1400" b="1" dirty="0">
                <a:latin typeface="Lato" panose="020F0502020204030203" pitchFamily="34" charset="0"/>
                <a:ea typeface="Lato" panose="020F0502020204030203" pitchFamily="34" charset="0"/>
                <a:cs typeface="Lato" panose="020F0502020204030203" pitchFamily="34" charset="0"/>
              </a:rPr>
              <a:t>K-Nearest Neighbors (KNN):</a:t>
            </a:r>
            <a:r>
              <a:rPr lang="en-US" sz="1400" dirty="0">
                <a:latin typeface="Lato" panose="020F0502020204030203" pitchFamily="34" charset="0"/>
                <a:ea typeface="Lato" panose="020F0502020204030203" pitchFamily="34" charset="0"/>
                <a:cs typeface="Lato" panose="020F0502020204030203" pitchFamily="34" charset="0"/>
              </a:rPr>
              <a:t> Classifies or regresses new data based on the majority class or average values of its nearest neighbors.</a:t>
            </a:r>
            <a:br>
              <a:rPr lang="en-US" dirty="0"/>
            </a:br>
            <a:endParaRPr dirty="0">
              <a:solidFill>
                <a:schemeClr val="dk2"/>
              </a:solidFill>
            </a:endParaRPr>
          </a:p>
        </p:txBody>
      </p:sp>
      <p:cxnSp>
        <p:nvCxnSpPr>
          <p:cNvPr id="394" name="Google Shape;394;p53"/>
          <p:cNvCxnSpPr/>
          <p:nvPr/>
        </p:nvCxnSpPr>
        <p:spPr>
          <a:xfrm>
            <a:off x="7452900" y="3496900"/>
            <a:ext cx="1691100" cy="2898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3"/>
          <p:cNvSpPr txBox="1">
            <a:spLocks noGrp="1"/>
          </p:cNvSpPr>
          <p:nvPr>
            <p:ph type="title"/>
          </p:nvPr>
        </p:nvSpPr>
        <p:spPr>
          <a:xfrm>
            <a:off x="255722" y="209227"/>
            <a:ext cx="8042728" cy="4734731"/>
          </a:xfrm>
          <a:prstGeom prst="rect">
            <a:avLst/>
          </a:prstGeom>
        </p:spPr>
        <p:txBody>
          <a:bodyPr spcFirstLastPara="1" wrap="square" lIns="91425" tIns="91425" rIns="91425" bIns="91425" anchor="t" anchorCtr="0">
            <a:noAutofit/>
          </a:bodyPr>
          <a:lstStyle/>
          <a:p>
            <a:pPr marL="171450" indent="-171450" algn="l">
              <a:buFont typeface="Arial" panose="020B0604020202020204" pitchFamily="34" charset="0"/>
              <a:buChar char="•"/>
            </a:pPr>
            <a:r>
              <a:rPr lang="en-US" sz="1600" dirty="0">
                <a:solidFill>
                  <a:srgbClr val="FF0000"/>
                </a:solidFill>
                <a:highlight>
                  <a:srgbClr val="FFFF00"/>
                </a:highlight>
                <a:latin typeface="Lato" panose="020F0502020204030203" pitchFamily="34" charset="0"/>
                <a:ea typeface="Lato" panose="020F0502020204030203" pitchFamily="34" charset="0"/>
                <a:cs typeface="Lato" panose="020F0502020204030203" pitchFamily="34" charset="0"/>
              </a:rPr>
              <a:t>Significant Improvements from Hyperparameter Tuning</a:t>
            </a:r>
            <a:br>
              <a:rPr lang="en-US" sz="1400" dirty="0">
                <a:highlight>
                  <a:srgbClr val="FFFF00"/>
                </a:highlight>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1</a:t>
            </a:r>
            <a:r>
              <a:rPr lang="en-US" sz="1400" u="sng" dirty="0">
                <a:latin typeface="Lato" panose="020F0502020204030203" pitchFamily="34" charset="0"/>
                <a:ea typeface="Lato" panose="020F0502020204030203" pitchFamily="34" charset="0"/>
                <a:cs typeface="Lato" panose="020F0502020204030203" pitchFamily="34" charset="0"/>
              </a:rPr>
              <a:t>.Increased Model Accuracy</a:t>
            </a:r>
            <a:r>
              <a:rPr lang="en-US" sz="1400" dirty="0">
                <a:latin typeface="Lato" panose="020F0502020204030203" pitchFamily="34" charset="0"/>
                <a:ea typeface="Lato" panose="020F0502020204030203" pitchFamily="34" charset="0"/>
                <a:cs typeface="Lato" panose="020F0502020204030203" pitchFamily="34" charset="0"/>
              </a:rPr>
              <a:t>: Fine-tuning hyperparameters often leads to lower prediction errors (e.g., reduced RMSE/MAE), enhancing the model's accuracy in forecasting daily sales.</a:t>
            </a:r>
            <a:br>
              <a:rPr lang="en-US" sz="1400" dirty="0">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2.</a:t>
            </a:r>
            <a:r>
              <a:rPr lang="en-US" sz="1400" u="sng" dirty="0">
                <a:latin typeface="Lato" panose="020F0502020204030203" pitchFamily="34" charset="0"/>
                <a:ea typeface="Lato" panose="020F0502020204030203" pitchFamily="34" charset="0"/>
                <a:cs typeface="Lato" panose="020F0502020204030203" pitchFamily="34" charset="0"/>
              </a:rPr>
              <a:t>Improved Generalization</a:t>
            </a:r>
            <a:r>
              <a:rPr lang="en-US" sz="1400" dirty="0">
                <a:latin typeface="Lato" panose="020F0502020204030203" pitchFamily="34" charset="0"/>
                <a:ea typeface="Lato" panose="020F0502020204030203" pitchFamily="34" charset="0"/>
                <a:cs typeface="Lato" panose="020F0502020204030203" pitchFamily="34" charset="0"/>
              </a:rPr>
              <a:t>: Proper tuning helps prevent overfitting, allowing the model to perform better on unseen data, which is crucial for reliable sales predictions.</a:t>
            </a:r>
            <a:br>
              <a:rPr lang="en-US" sz="1400" dirty="0">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3.</a:t>
            </a:r>
            <a:r>
              <a:rPr lang="en-US" sz="1400" u="sng" dirty="0">
                <a:latin typeface="Lato" panose="020F0502020204030203" pitchFamily="34" charset="0"/>
                <a:ea typeface="Lato" panose="020F0502020204030203" pitchFamily="34" charset="0"/>
                <a:cs typeface="Lato" panose="020F0502020204030203" pitchFamily="34" charset="0"/>
              </a:rPr>
              <a:t>Enhanced Feature Utilization: </a:t>
            </a:r>
            <a:r>
              <a:rPr lang="en-US" sz="1400" dirty="0">
                <a:latin typeface="Lato" panose="020F0502020204030203" pitchFamily="34" charset="0"/>
                <a:ea typeface="Lato" panose="020F0502020204030203" pitchFamily="34" charset="0"/>
                <a:cs typeface="Lato" panose="020F0502020204030203" pitchFamily="34" charset="0"/>
              </a:rPr>
              <a:t>Adjusting parameters like learning rate and tree depth can optimize how well the model utilizes available features, capturing more relevant patterns in the data.</a:t>
            </a:r>
            <a:br>
              <a:rPr lang="en-US" sz="1400" dirty="0">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4</a:t>
            </a:r>
            <a:r>
              <a:rPr lang="en-US" sz="1400" u="sng" dirty="0">
                <a:latin typeface="Lato" panose="020F0502020204030203" pitchFamily="34" charset="0"/>
                <a:ea typeface="Lato" panose="020F0502020204030203" pitchFamily="34" charset="0"/>
                <a:cs typeface="Lato" panose="020F0502020204030203" pitchFamily="34" charset="0"/>
              </a:rPr>
              <a:t>.Faster Convergence</a:t>
            </a:r>
            <a:r>
              <a:rPr lang="en-US" sz="1400" dirty="0">
                <a:latin typeface="Lato" panose="020F0502020204030203" pitchFamily="34" charset="0"/>
                <a:ea typeface="Lato" panose="020F0502020204030203" pitchFamily="34" charset="0"/>
                <a:cs typeface="Lato" panose="020F0502020204030203" pitchFamily="34" charset="0"/>
              </a:rPr>
              <a:t>: Optimized hyperparameters can speed up the training process, allowing for quicker iterations and more efficient resource use.</a:t>
            </a:r>
            <a:br>
              <a:rPr lang="en-US" sz="1400" dirty="0">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5.</a:t>
            </a:r>
            <a:r>
              <a:rPr lang="en-US" sz="1400" u="sng" dirty="0">
                <a:latin typeface="Lato" panose="020F0502020204030203" pitchFamily="34" charset="0"/>
                <a:ea typeface="Lato" panose="020F0502020204030203" pitchFamily="34" charset="0"/>
                <a:cs typeface="Lato" panose="020F0502020204030203" pitchFamily="34" charset="0"/>
              </a:rPr>
              <a:t>Robustness to Variability: </a:t>
            </a:r>
            <a:r>
              <a:rPr lang="en-US" sz="1400" dirty="0">
                <a:latin typeface="Lato" panose="020F0502020204030203" pitchFamily="34" charset="0"/>
                <a:ea typeface="Lato" panose="020F0502020204030203" pitchFamily="34" charset="0"/>
                <a:cs typeface="Lato" panose="020F0502020204030203" pitchFamily="34" charset="0"/>
              </a:rPr>
              <a:t>A well-tuned model is often more robust against fluctuations in sales due to external factors (e.g., holidays, promotions), improving overall predictive performance.</a:t>
            </a:r>
            <a:br>
              <a:rPr lang="en-US" sz="1400" dirty="0">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6.</a:t>
            </a:r>
            <a:r>
              <a:rPr lang="en-US" sz="1400" u="sng" dirty="0">
                <a:latin typeface="Lato" panose="020F0502020204030203" pitchFamily="34" charset="0"/>
                <a:ea typeface="Lato" panose="020F0502020204030203" pitchFamily="34" charset="0"/>
                <a:cs typeface="Lato" panose="020F0502020204030203" pitchFamily="34" charset="0"/>
              </a:rPr>
              <a:t>Better Interpretability: </a:t>
            </a:r>
            <a:r>
              <a:rPr lang="en-US" sz="1400" dirty="0">
                <a:latin typeface="Lato" panose="020F0502020204030203" pitchFamily="34" charset="0"/>
                <a:ea typeface="Lato" panose="020F0502020204030203" pitchFamily="34" charset="0"/>
                <a:cs typeface="Lato" panose="020F0502020204030203" pitchFamily="34" charset="0"/>
              </a:rPr>
              <a:t>Some tuning techniques can enhance feature importance metrics, aiding in understanding which factors most influence sales, which is valuable for strategic decision-making.</a:t>
            </a:r>
            <a:endParaRPr sz="1400" dirty="0">
              <a:solidFill>
                <a:schemeClr val="dk2"/>
              </a:solidFill>
              <a:latin typeface="Lato" panose="020F0502020204030203" pitchFamily="34" charset="0"/>
              <a:ea typeface="Lato" panose="020F0502020204030203" pitchFamily="34" charset="0"/>
              <a:cs typeface="Lato" panose="020F0502020204030203" pitchFamily="34" charset="0"/>
            </a:endParaRPr>
          </a:p>
        </p:txBody>
      </p:sp>
      <p:cxnSp>
        <p:nvCxnSpPr>
          <p:cNvPr id="394" name="Google Shape;394;p53"/>
          <p:cNvCxnSpPr/>
          <p:nvPr/>
        </p:nvCxnSpPr>
        <p:spPr>
          <a:xfrm>
            <a:off x="7452900" y="3496900"/>
            <a:ext cx="1691100" cy="289800"/>
          </a:xfrm>
          <a:prstGeom prst="bentConnector3">
            <a:avLst>
              <a:gd name="adj1" fmla="val 50000"/>
            </a:avLst>
          </a:prstGeom>
          <a:noFill/>
          <a:ln w="2857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40471998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3"/>
          <p:cNvSpPr txBox="1">
            <a:spLocks noGrp="1"/>
          </p:cNvSpPr>
          <p:nvPr>
            <p:ph type="title"/>
          </p:nvPr>
        </p:nvSpPr>
        <p:spPr>
          <a:xfrm>
            <a:off x="271258" y="289409"/>
            <a:ext cx="6609990" cy="4267091"/>
          </a:xfrm>
          <a:prstGeom prst="rect">
            <a:avLst/>
          </a:prstGeom>
        </p:spPr>
        <p:txBody>
          <a:bodyPr spcFirstLastPara="1" wrap="square" lIns="91425" tIns="91425" rIns="91425" bIns="91425" anchor="t" anchorCtr="0">
            <a:noAutofit/>
          </a:bodyPr>
          <a:lstStyle/>
          <a:p>
            <a:pPr algn="l"/>
            <a:r>
              <a:rPr lang="en-US" sz="1800" b="1" dirty="0">
                <a:solidFill>
                  <a:srgbClr val="FFFF00"/>
                </a:solidFill>
                <a:latin typeface="Lato" panose="020F0502020204030203" pitchFamily="34" charset="0"/>
                <a:ea typeface="Lato" panose="020F0502020204030203" pitchFamily="34" charset="0"/>
                <a:cs typeface="Lato" panose="020F0502020204030203" pitchFamily="34" charset="0"/>
              </a:rPr>
              <a:t>CONCLUSION AND INSIGHTS</a:t>
            </a:r>
            <a:br>
              <a:rPr lang="en-US" sz="1800" b="1" dirty="0">
                <a:latin typeface="Lato" panose="020F0502020204030203" pitchFamily="34" charset="0"/>
                <a:ea typeface="Lato" panose="020F0502020204030203" pitchFamily="34" charset="0"/>
                <a:cs typeface="Lato" panose="020F0502020204030203" pitchFamily="34" charset="0"/>
              </a:rPr>
            </a:br>
            <a:r>
              <a:rPr lang="en-US" sz="1800" dirty="0">
                <a:latin typeface="Lato" panose="020F0502020204030203" pitchFamily="34" charset="0"/>
                <a:ea typeface="Lato" panose="020F0502020204030203" pitchFamily="34" charset="0"/>
                <a:cs typeface="Lato" panose="020F0502020204030203" pitchFamily="34" charset="0"/>
              </a:rPr>
              <a:t>Through the analysis of the Rossmann sales dataset, several key insights emerged:</a:t>
            </a:r>
            <a:br>
              <a:rPr lang="en-US" sz="1800" dirty="0">
                <a:latin typeface="Lato" panose="020F0502020204030203" pitchFamily="34" charset="0"/>
                <a:ea typeface="Lato" panose="020F0502020204030203" pitchFamily="34" charset="0"/>
                <a:cs typeface="Lato" panose="020F0502020204030203" pitchFamily="34" charset="0"/>
              </a:rPr>
            </a:br>
            <a:r>
              <a:rPr lang="en-US" sz="1800" dirty="0">
                <a:latin typeface="Lato" panose="020F0502020204030203" pitchFamily="34" charset="0"/>
                <a:ea typeface="Lato" panose="020F0502020204030203" pitchFamily="34" charset="0"/>
                <a:cs typeface="Lato" panose="020F0502020204030203" pitchFamily="34" charset="0"/>
              </a:rPr>
              <a:t>1)</a:t>
            </a:r>
            <a:r>
              <a:rPr lang="en-US" sz="1800" b="1" u="sng" dirty="0">
                <a:latin typeface="Lato" panose="020F0502020204030203" pitchFamily="34" charset="0"/>
                <a:ea typeface="Lato" panose="020F0502020204030203" pitchFamily="34" charset="0"/>
                <a:cs typeface="Lato" panose="020F0502020204030203" pitchFamily="34" charset="0"/>
              </a:rPr>
              <a:t>Sales Trends:</a:t>
            </a:r>
            <a:br>
              <a:rPr lang="en-US" sz="1800" dirty="0">
                <a:latin typeface="Lato" panose="020F0502020204030203" pitchFamily="34" charset="0"/>
                <a:ea typeface="Lato" panose="020F0502020204030203" pitchFamily="34" charset="0"/>
                <a:cs typeface="Lato" panose="020F0502020204030203" pitchFamily="34" charset="0"/>
              </a:rPr>
            </a:br>
            <a:r>
              <a:rPr lang="en-US" sz="1800" dirty="0">
                <a:latin typeface="Lato" panose="020F0502020204030203" pitchFamily="34" charset="0"/>
                <a:ea typeface="Lato" panose="020F0502020204030203" pitchFamily="34" charset="0"/>
                <a:cs typeface="Lato" panose="020F0502020204030203" pitchFamily="34" charset="0"/>
              </a:rPr>
              <a:t>Sales exhibit clear seasonal patterns, with noticeable spikes during holiday periods and promotional events.</a:t>
            </a:r>
            <a:br>
              <a:rPr lang="en-US" sz="1800" dirty="0">
                <a:latin typeface="Lato" panose="020F0502020204030203" pitchFamily="34" charset="0"/>
                <a:ea typeface="Lato" panose="020F0502020204030203" pitchFamily="34" charset="0"/>
                <a:cs typeface="Lato" panose="020F0502020204030203" pitchFamily="34" charset="0"/>
              </a:rPr>
            </a:br>
            <a:r>
              <a:rPr lang="en-US" sz="1800" dirty="0">
                <a:latin typeface="Lato" panose="020F0502020204030203" pitchFamily="34" charset="0"/>
                <a:ea typeface="Lato" panose="020F0502020204030203" pitchFamily="34" charset="0"/>
                <a:cs typeface="Lato" panose="020F0502020204030203" pitchFamily="34" charset="0"/>
              </a:rPr>
              <a:t>2)</a:t>
            </a:r>
            <a:r>
              <a:rPr lang="en-US" sz="1800" b="1" u="sng" dirty="0">
                <a:latin typeface="Lato" panose="020F0502020204030203" pitchFamily="34" charset="0"/>
                <a:ea typeface="Lato" panose="020F0502020204030203" pitchFamily="34" charset="0"/>
                <a:cs typeface="Lato" panose="020F0502020204030203" pitchFamily="34" charset="0"/>
              </a:rPr>
              <a:t>Influential Features:</a:t>
            </a:r>
            <a:br>
              <a:rPr lang="en-US" sz="1800" dirty="0">
                <a:latin typeface="Lato" panose="020F0502020204030203" pitchFamily="34" charset="0"/>
                <a:ea typeface="Lato" panose="020F0502020204030203" pitchFamily="34" charset="0"/>
                <a:cs typeface="Lato" panose="020F0502020204030203" pitchFamily="34" charset="0"/>
              </a:rPr>
            </a:br>
            <a:r>
              <a:rPr lang="en-US" sz="1800" dirty="0">
                <a:latin typeface="Lato" panose="020F0502020204030203" pitchFamily="34" charset="0"/>
                <a:ea typeface="Lato" panose="020F0502020204030203" pitchFamily="34" charset="0"/>
                <a:cs typeface="Lato" panose="020F0502020204030203" pitchFamily="34" charset="0"/>
              </a:rPr>
              <a:t>Store type, size, and promotional activities significantly impact daily sales, highlighting the importance of targeted marketing strategies.</a:t>
            </a:r>
            <a:br>
              <a:rPr lang="en-US" sz="1800" dirty="0">
                <a:latin typeface="Lato" panose="020F0502020204030203" pitchFamily="34" charset="0"/>
                <a:ea typeface="Lato" panose="020F0502020204030203" pitchFamily="34" charset="0"/>
                <a:cs typeface="Lato" panose="020F0502020204030203" pitchFamily="34" charset="0"/>
              </a:rPr>
            </a:br>
            <a:r>
              <a:rPr lang="en-US" sz="1800" dirty="0">
                <a:latin typeface="Lato" panose="020F0502020204030203" pitchFamily="34" charset="0"/>
                <a:ea typeface="Lato" panose="020F0502020204030203" pitchFamily="34" charset="0"/>
                <a:cs typeface="Lato" panose="020F0502020204030203" pitchFamily="34" charset="0"/>
              </a:rPr>
              <a:t>3)</a:t>
            </a:r>
            <a:r>
              <a:rPr lang="en-US" sz="1800" b="1" u="sng" dirty="0">
                <a:latin typeface="Lato" panose="020F0502020204030203" pitchFamily="34" charset="0"/>
                <a:ea typeface="Lato" panose="020F0502020204030203" pitchFamily="34" charset="0"/>
                <a:cs typeface="Lato" panose="020F0502020204030203" pitchFamily="34" charset="0"/>
              </a:rPr>
              <a:t>Impact of External Factors:</a:t>
            </a:r>
            <a:br>
              <a:rPr lang="en-US" sz="1800" dirty="0">
                <a:latin typeface="Lato" panose="020F0502020204030203" pitchFamily="34" charset="0"/>
                <a:ea typeface="Lato" panose="020F0502020204030203" pitchFamily="34" charset="0"/>
                <a:cs typeface="Lato" panose="020F0502020204030203" pitchFamily="34" charset="0"/>
              </a:rPr>
            </a:br>
            <a:r>
              <a:rPr lang="en-US" sz="1800" dirty="0">
                <a:latin typeface="Lato" panose="020F0502020204030203" pitchFamily="34" charset="0"/>
                <a:ea typeface="Lato" panose="020F0502020204030203" pitchFamily="34" charset="0"/>
                <a:cs typeface="Lato" panose="020F0502020204030203" pitchFamily="34" charset="0"/>
              </a:rPr>
              <a:t>Holidays and local events correlate with increased sales, suggesting that timing promotions around these factors can drive revenue.</a:t>
            </a:r>
            <a:br>
              <a:rPr lang="en-US" dirty="0"/>
            </a:br>
            <a:br>
              <a:rPr lang="en-US" dirty="0"/>
            </a:br>
            <a:endParaRPr dirty="0">
              <a:solidFill>
                <a:schemeClr val="dk2"/>
              </a:solidFill>
            </a:endParaRPr>
          </a:p>
        </p:txBody>
      </p:sp>
      <p:cxnSp>
        <p:nvCxnSpPr>
          <p:cNvPr id="394" name="Google Shape;394;p53"/>
          <p:cNvCxnSpPr/>
          <p:nvPr/>
        </p:nvCxnSpPr>
        <p:spPr>
          <a:xfrm>
            <a:off x="7452900" y="3496900"/>
            <a:ext cx="1691100" cy="289800"/>
          </a:xfrm>
          <a:prstGeom prst="bentConnector3">
            <a:avLst>
              <a:gd name="adj1" fmla="val 50000"/>
            </a:avLst>
          </a:prstGeom>
          <a:noFill/>
          <a:ln w="2857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10083505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3"/>
          <p:cNvSpPr txBox="1">
            <a:spLocks noGrp="1"/>
          </p:cNvSpPr>
          <p:nvPr>
            <p:ph type="title"/>
          </p:nvPr>
        </p:nvSpPr>
        <p:spPr>
          <a:xfrm>
            <a:off x="1379386" y="242915"/>
            <a:ext cx="6609990" cy="4267091"/>
          </a:xfrm>
          <a:prstGeom prst="rect">
            <a:avLst/>
          </a:prstGeom>
        </p:spPr>
        <p:txBody>
          <a:bodyPr spcFirstLastPara="1" wrap="square" lIns="91425" tIns="91425" rIns="91425" bIns="91425" anchor="t" anchorCtr="0">
            <a:noAutofit/>
          </a:bodyPr>
          <a:lstStyle/>
          <a:p>
            <a:pPr algn="l"/>
            <a:r>
              <a:rPr lang="en-US" sz="1800" b="1" dirty="0">
                <a:solidFill>
                  <a:srgbClr val="FFFF00"/>
                </a:solidFill>
                <a:latin typeface="Lato" panose="020F0502020204030203" pitchFamily="34" charset="0"/>
                <a:ea typeface="Lato" panose="020F0502020204030203" pitchFamily="34" charset="0"/>
                <a:cs typeface="Lato" panose="020F0502020204030203" pitchFamily="34" charset="0"/>
              </a:rPr>
              <a:t>BEST FIT EVALUATION METRICS</a:t>
            </a:r>
            <a:br>
              <a:rPr lang="en-US" sz="1400" b="1"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To assess the effectiveness of the predictive model, the following evaluation metrics are recommended:</a:t>
            </a:r>
            <a:br>
              <a:rPr lang="en-US" sz="1400" dirty="0">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1)</a:t>
            </a:r>
            <a:r>
              <a:rPr lang="en-US" sz="1400" b="1" u="sng" dirty="0">
                <a:latin typeface="Lato" panose="020F0502020204030203" pitchFamily="34" charset="0"/>
                <a:ea typeface="Lato" panose="020F0502020204030203" pitchFamily="34" charset="0"/>
                <a:cs typeface="Lato" panose="020F0502020204030203" pitchFamily="34" charset="0"/>
              </a:rPr>
              <a:t>Root Mean Squared Error (RMSE):</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RMSE provides a clear measure of the average prediction error in the same units as sales, making it intuitive for business stakeholders.</a:t>
            </a:r>
            <a:br>
              <a:rPr lang="en-US" sz="1400" dirty="0">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2)</a:t>
            </a:r>
            <a:r>
              <a:rPr lang="en-US" sz="1400" b="1" u="sng" dirty="0">
                <a:latin typeface="Lato" panose="020F0502020204030203" pitchFamily="34" charset="0"/>
                <a:ea typeface="Lato" panose="020F0502020204030203" pitchFamily="34" charset="0"/>
                <a:cs typeface="Lato" panose="020F0502020204030203" pitchFamily="34" charset="0"/>
              </a:rPr>
              <a:t>Mean Absolute Error (MAE):</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MAE offers a straightforward interpretation of average absolute errors, which is helpful for understanding typical forecasting performance.</a:t>
            </a:r>
            <a:br>
              <a:rPr lang="en-US" sz="1400" dirty="0">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3)</a:t>
            </a:r>
            <a:r>
              <a:rPr lang="en-US" sz="1400" b="1" u="sng" dirty="0">
                <a:latin typeface="Lato" panose="020F0502020204030203" pitchFamily="34" charset="0"/>
                <a:ea typeface="Lato" panose="020F0502020204030203" pitchFamily="34" charset="0"/>
                <a:cs typeface="Lato" panose="020F0502020204030203" pitchFamily="34" charset="0"/>
              </a:rPr>
              <a:t>R-squared (R²):</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This metric indicates the proportion of variance explained by the model, helping gauge overall fit and explanatory power.</a:t>
            </a:r>
            <a:br>
              <a:rPr lang="en-US" sz="1400" dirty="0">
                <a:latin typeface="Lato" panose="020F0502020204030203" pitchFamily="34" charset="0"/>
                <a:ea typeface="Lato" panose="020F0502020204030203" pitchFamily="34" charset="0"/>
                <a:cs typeface="Lato" panose="020F0502020204030203" pitchFamily="34" charset="0"/>
              </a:rPr>
            </a:b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4)</a:t>
            </a:r>
            <a:r>
              <a:rPr lang="en-US" sz="1400" b="1" u="sng" dirty="0">
                <a:latin typeface="Lato" panose="020F0502020204030203" pitchFamily="34" charset="0"/>
                <a:ea typeface="Lato" panose="020F0502020204030203" pitchFamily="34" charset="0"/>
                <a:cs typeface="Lato" panose="020F0502020204030203" pitchFamily="34" charset="0"/>
              </a:rPr>
              <a:t>Mean Absolute Percentage Error (MAPE):</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MAPE allows for evaluation of model performance in percentage terms, which is useful for understanding relative error in various contexts</a:t>
            </a:r>
            <a:r>
              <a:rPr lang="en-US" sz="1400" dirty="0"/>
              <a:t>.</a:t>
            </a:r>
            <a:br>
              <a:rPr lang="en-US" dirty="0"/>
            </a:br>
            <a:br>
              <a:rPr lang="en-US" dirty="0"/>
            </a:br>
            <a:br>
              <a:rPr lang="en-US" dirty="0"/>
            </a:br>
            <a:endParaRPr dirty="0">
              <a:solidFill>
                <a:schemeClr val="dk2"/>
              </a:solidFill>
            </a:endParaRPr>
          </a:p>
        </p:txBody>
      </p:sp>
      <p:cxnSp>
        <p:nvCxnSpPr>
          <p:cNvPr id="394" name="Google Shape;394;p53"/>
          <p:cNvCxnSpPr/>
          <p:nvPr/>
        </p:nvCxnSpPr>
        <p:spPr>
          <a:xfrm>
            <a:off x="72362" y="4220206"/>
            <a:ext cx="1691100" cy="2898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2" name="Google Shape;394;p53">
            <a:extLst>
              <a:ext uri="{FF2B5EF4-FFF2-40B4-BE49-F238E27FC236}">
                <a16:creationId xmlns:a16="http://schemas.microsoft.com/office/drawing/2014/main" id="{097F0256-C91B-6001-CEFF-ADFE9914A75F}"/>
              </a:ext>
            </a:extLst>
          </p:cNvPr>
          <p:cNvCxnSpPr/>
          <p:nvPr/>
        </p:nvCxnSpPr>
        <p:spPr>
          <a:xfrm>
            <a:off x="7605300" y="3649300"/>
            <a:ext cx="1691100" cy="289800"/>
          </a:xfrm>
          <a:prstGeom prst="bentConnector3">
            <a:avLst>
              <a:gd name="adj1" fmla="val 50000"/>
            </a:avLst>
          </a:prstGeom>
          <a:noFill/>
          <a:ln w="2857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75533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56"/>
          <p:cNvSpPr/>
          <p:nvPr/>
        </p:nvSpPr>
        <p:spPr>
          <a:xfrm>
            <a:off x="1057350" y="663150"/>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8" name="Google Shape;418;p56"/>
          <p:cNvCxnSpPr/>
          <p:nvPr/>
        </p:nvCxnSpPr>
        <p:spPr>
          <a:xfrm>
            <a:off x="6327750" y="4255706"/>
            <a:ext cx="1758900" cy="2586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419" name="Google Shape;419;p56"/>
          <p:cNvCxnSpPr/>
          <p:nvPr/>
        </p:nvCxnSpPr>
        <p:spPr>
          <a:xfrm rot="5400000" flipH="1">
            <a:off x="454950" y="710812"/>
            <a:ext cx="758400" cy="446400"/>
          </a:xfrm>
          <a:prstGeom prst="bentConnector3">
            <a:avLst>
              <a:gd name="adj1" fmla="val 50000"/>
            </a:avLst>
          </a:prstGeom>
          <a:noFill/>
          <a:ln w="28575" cap="flat" cmpd="sng">
            <a:solidFill>
              <a:schemeClr val="dk2"/>
            </a:solidFill>
            <a:prstDash val="solid"/>
            <a:round/>
            <a:headEnd type="oval" w="med" len="med"/>
            <a:tailEnd type="none" w="med" len="med"/>
          </a:ln>
        </p:spPr>
      </p:cxnSp>
      <p:pic>
        <p:nvPicPr>
          <p:cNvPr id="3" name="Picture 2">
            <a:extLst>
              <a:ext uri="{FF2B5EF4-FFF2-40B4-BE49-F238E27FC236}">
                <a16:creationId xmlns:a16="http://schemas.microsoft.com/office/drawing/2014/main" id="{1E4B4254-D0C1-E76B-1B1D-B02FBC6297AF}"/>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9003519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8"/>
        <p:cNvGrpSpPr/>
        <p:nvPr/>
      </p:nvGrpSpPr>
      <p:grpSpPr>
        <a:xfrm>
          <a:off x="0" y="0"/>
          <a:ext cx="0" cy="0"/>
          <a:chOff x="0" y="0"/>
          <a:chExt cx="0" cy="0"/>
        </a:xfrm>
      </p:grpSpPr>
      <p:sp>
        <p:nvSpPr>
          <p:cNvPr id="400" name="Google Shape;400;p54"/>
          <p:cNvSpPr txBox="1">
            <a:spLocks noGrp="1"/>
          </p:cNvSpPr>
          <p:nvPr>
            <p:ph type="title"/>
          </p:nvPr>
        </p:nvSpPr>
        <p:spPr>
          <a:xfrm>
            <a:off x="782664" y="1751307"/>
            <a:ext cx="7446935" cy="3082056"/>
          </a:xfrm>
          <a:prstGeom prst="rect">
            <a:avLst/>
          </a:prstGeom>
        </p:spPr>
        <p:txBody>
          <a:bodyPr spcFirstLastPara="1" wrap="square" lIns="91425" tIns="91425" rIns="91425" bIns="91425" anchor="b" anchorCtr="0">
            <a:noAutofit/>
          </a:bodyPr>
          <a:lstStyle/>
          <a:p>
            <a:r>
              <a:rPr lang="en-US" sz="1600" b="1" dirty="0">
                <a:solidFill>
                  <a:srgbClr val="FFFF00"/>
                </a:solidFill>
                <a:highlight>
                  <a:srgbClr val="800000"/>
                </a:highlight>
                <a:latin typeface="Lato" panose="020F0502020204030203" pitchFamily="34" charset="0"/>
                <a:ea typeface="Lato" panose="020F0502020204030203" pitchFamily="34" charset="0"/>
                <a:cs typeface="Lato" panose="020F0502020204030203" pitchFamily="34" charset="0"/>
              </a:rPr>
              <a:t>Model Explainability and Its Business Impact</a:t>
            </a:r>
            <a:br>
              <a:rPr lang="en-US" sz="1400" b="1" dirty="0">
                <a:latin typeface="Lato" panose="020F0502020204030203" pitchFamily="34" charset="0"/>
                <a:ea typeface="Lato" panose="020F0502020204030203" pitchFamily="34" charset="0"/>
                <a:cs typeface="Lato" panose="020F0502020204030203" pitchFamily="34" charset="0"/>
              </a:rPr>
            </a:br>
            <a:r>
              <a:rPr lang="en-US" sz="1400" b="1" dirty="0">
                <a:solidFill>
                  <a:srgbClr val="92D050"/>
                </a:solidFill>
                <a:latin typeface="Lato" panose="020F0502020204030203" pitchFamily="34" charset="0"/>
                <a:ea typeface="Lato" panose="020F0502020204030203" pitchFamily="34" charset="0"/>
                <a:cs typeface="Lato" panose="020F0502020204030203" pitchFamily="34" charset="0"/>
              </a:rPr>
              <a:t>1)MODEL EXPLAINABILITY:</a:t>
            </a:r>
            <a:r>
              <a:rPr lang="en-US" sz="1400" dirty="0">
                <a:solidFill>
                  <a:srgbClr val="92D050"/>
                </a:solidFill>
                <a:latin typeface="Lato" panose="020F0502020204030203" pitchFamily="34" charset="0"/>
                <a:ea typeface="Lato" panose="020F0502020204030203" pitchFamily="34" charset="0"/>
                <a:cs typeface="Lato" panose="020F0502020204030203" pitchFamily="34" charset="0"/>
              </a:rPr>
              <a:t> </a:t>
            </a:r>
            <a:r>
              <a:rPr lang="en-US" sz="1400" dirty="0">
                <a:latin typeface="Lato" panose="020F0502020204030203" pitchFamily="34" charset="0"/>
                <a:ea typeface="Lato" panose="020F0502020204030203" pitchFamily="34" charset="0"/>
                <a:cs typeface="Lato" panose="020F0502020204030203" pitchFamily="34" charset="0"/>
              </a:rPr>
              <a:t>Model explainability refers to the degree to which a model's predictions can be understood by humans. It involves interpreting how the model makes decisions, identifying the factors that influence predictions, and ensuring that the results are transparent and comprehensible. In the context of machine learning models, especially complex ones like ensemble methods or deep learning, explainability is crucial for stakeholders to trust and effectively utilize the model.</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2)</a:t>
            </a:r>
            <a:r>
              <a:rPr lang="en-US" sz="1400" b="1" dirty="0">
                <a:latin typeface="Lato" panose="020F0502020204030203" pitchFamily="34" charset="0"/>
                <a:ea typeface="Lato" panose="020F0502020204030203" pitchFamily="34" charset="0"/>
                <a:cs typeface="Lato" panose="020F0502020204030203" pitchFamily="34" charset="0"/>
              </a:rPr>
              <a:t>Key Aspects of Model Explainability:</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a</a:t>
            </a:r>
            <a:r>
              <a:rPr lang="en-US" sz="1400" u="sng" dirty="0">
                <a:latin typeface="Lato" panose="020F0502020204030203" pitchFamily="34" charset="0"/>
                <a:ea typeface="Lato" panose="020F0502020204030203" pitchFamily="34" charset="0"/>
                <a:cs typeface="Lato" panose="020F0502020204030203" pitchFamily="34" charset="0"/>
              </a:rPr>
              <a:t>)</a:t>
            </a:r>
            <a:r>
              <a:rPr lang="en-US" sz="1400" b="1" u="sng" dirty="0">
                <a:latin typeface="Lato" panose="020F0502020204030203" pitchFamily="34" charset="0"/>
                <a:ea typeface="Lato" panose="020F0502020204030203" pitchFamily="34" charset="0"/>
                <a:cs typeface="Lato" panose="020F0502020204030203" pitchFamily="34" charset="0"/>
              </a:rPr>
              <a:t>Feature Importance:</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Understanding which features most significantly impact predictions helps identify critical drivers of sales.</a:t>
            </a:r>
            <a:br>
              <a:rPr lang="en-US" sz="1400" dirty="0">
                <a:latin typeface="Lato" panose="020F0502020204030203" pitchFamily="34" charset="0"/>
                <a:ea typeface="Lato" panose="020F0502020204030203" pitchFamily="34" charset="0"/>
                <a:cs typeface="Lato" panose="020F0502020204030203" pitchFamily="34" charset="0"/>
              </a:rPr>
            </a:br>
            <a:r>
              <a:rPr lang="en-US" sz="1400" u="sng" dirty="0">
                <a:latin typeface="Lato" panose="020F0502020204030203" pitchFamily="34" charset="0"/>
                <a:ea typeface="Lato" panose="020F0502020204030203" pitchFamily="34" charset="0"/>
                <a:cs typeface="Lato" panose="020F0502020204030203" pitchFamily="34" charset="0"/>
              </a:rPr>
              <a:t>b)</a:t>
            </a:r>
            <a:r>
              <a:rPr lang="en-US" sz="1400" b="1" u="sng" dirty="0">
                <a:latin typeface="Lato" panose="020F0502020204030203" pitchFamily="34" charset="0"/>
                <a:ea typeface="Lato" panose="020F0502020204030203" pitchFamily="34" charset="0"/>
                <a:cs typeface="Lato" panose="020F0502020204030203" pitchFamily="34" charset="0"/>
              </a:rPr>
              <a:t>Decision Rules: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Providing insights into how the model arrives at specific predictions (e.g., thresholds or logical rules) aids in demystifying the process.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c</a:t>
            </a:r>
            <a:r>
              <a:rPr lang="en-US" sz="1400" u="sng" dirty="0">
                <a:latin typeface="Lato" panose="020F0502020204030203" pitchFamily="34" charset="0"/>
                <a:ea typeface="Lato" panose="020F0502020204030203" pitchFamily="34" charset="0"/>
                <a:cs typeface="Lato" panose="020F0502020204030203" pitchFamily="34" charset="0"/>
              </a:rPr>
              <a:t>)</a:t>
            </a:r>
            <a:r>
              <a:rPr lang="en-US" sz="1400" b="1" u="sng" dirty="0">
                <a:latin typeface="Lato" panose="020F0502020204030203" pitchFamily="34" charset="0"/>
                <a:ea typeface="Lato" panose="020F0502020204030203" pitchFamily="34" charset="0"/>
                <a:cs typeface="Lato" panose="020F0502020204030203" pitchFamily="34" charset="0"/>
              </a:rPr>
              <a:t>Visualization Tools:</a:t>
            </a:r>
            <a:br>
              <a:rPr lang="en-US" sz="1400" dirty="0">
                <a:latin typeface="Lato" panose="020F0502020204030203" pitchFamily="34" charset="0"/>
                <a:ea typeface="Lato" panose="020F0502020204030203" pitchFamily="34" charset="0"/>
                <a:cs typeface="Lato" panose="020F0502020204030203" pitchFamily="34" charset="0"/>
              </a:rPr>
            </a:br>
            <a:r>
              <a:rPr lang="en-US" sz="1400" dirty="0">
                <a:latin typeface="Lato" panose="020F0502020204030203" pitchFamily="34" charset="0"/>
                <a:ea typeface="Lato" panose="020F0502020204030203" pitchFamily="34" charset="0"/>
                <a:cs typeface="Lato" panose="020F0502020204030203" pitchFamily="34" charset="0"/>
              </a:rPr>
              <a:t>Using tools like SHAP (</a:t>
            </a:r>
            <a:r>
              <a:rPr lang="en-US" sz="1400" dirty="0" err="1">
                <a:latin typeface="Lato" panose="020F0502020204030203" pitchFamily="34" charset="0"/>
                <a:ea typeface="Lato" panose="020F0502020204030203" pitchFamily="34" charset="0"/>
                <a:cs typeface="Lato" panose="020F0502020204030203" pitchFamily="34" charset="0"/>
              </a:rPr>
              <a:t>SHapley</a:t>
            </a:r>
            <a:r>
              <a:rPr lang="en-US" sz="1400" dirty="0">
                <a:latin typeface="Lato" panose="020F0502020204030203" pitchFamily="34" charset="0"/>
                <a:ea typeface="Lato" panose="020F0502020204030203" pitchFamily="34" charset="0"/>
                <a:cs typeface="Lato" panose="020F0502020204030203" pitchFamily="34" charset="0"/>
              </a:rPr>
              <a:t> Additive </a:t>
            </a:r>
            <a:r>
              <a:rPr lang="en-US" sz="1400" dirty="0" err="1">
                <a:latin typeface="Lato" panose="020F0502020204030203" pitchFamily="34" charset="0"/>
                <a:ea typeface="Lato" panose="020F0502020204030203" pitchFamily="34" charset="0"/>
                <a:cs typeface="Lato" panose="020F0502020204030203" pitchFamily="34" charset="0"/>
              </a:rPr>
              <a:t>exPlanations</a:t>
            </a:r>
            <a:r>
              <a:rPr lang="en-US" sz="1400" dirty="0">
                <a:latin typeface="Lato" panose="020F0502020204030203" pitchFamily="34" charset="0"/>
                <a:ea typeface="Lato" panose="020F0502020204030203" pitchFamily="34" charset="0"/>
                <a:cs typeface="Lato" panose="020F0502020204030203" pitchFamily="34" charset="0"/>
              </a:rPr>
              <a:t>) or LIME (Local Interpretable Model-agnostic Explanations) can make complex models more interpretable through visual representations.</a:t>
            </a:r>
            <a:br>
              <a:rPr lang="en-US" sz="1400" dirty="0">
                <a:latin typeface="Lato" panose="020F0502020204030203" pitchFamily="34" charset="0"/>
                <a:ea typeface="Lato" panose="020F0502020204030203" pitchFamily="34" charset="0"/>
                <a:cs typeface="Lato" panose="020F0502020204030203" pitchFamily="34" charset="0"/>
              </a:rPr>
            </a:br>
            <a:endParaRPr lang="en-US" sz="1400" dirty="0">
              <a:latin typeface="Lato" panose="020F0502020204030203" pitchFamily="34" charset="0"/>
              <a:ea typeface="Lato" panose="020F0502020204030203" pitchFamily="34" charset="0"/>
              <a:cs typeface="Lato" panose="020F0502020204030203"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6"/>
        <p:cNvGrpSpPr/>
        <p:nvPr/>
      </p:nvGrpSpPr>
      <p:grpSpPr>
        <a:xfrm>
          <a:off x="0" y="0"/>
          <a:ext cx="0" cy="0"/>
          <a:chOff x="0" y="0"/>
          <a:chExt cx="0" cy="0"/>
        </a:xfrm>
      </p:grpSpPr>
      <p:sp>
        <p:nvSpPr>
          <p:cNvPr id="407" name="Google Shape;407;p55"/>
          <p:cNvSpPr/>
          <p:nvPr/>
        </p:nvSpPr>
        <p:spPr>
          <a:xfrm>
            <a:off x="511443" y="696940"/>
            <a:ext cx="6795452" cy="444656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itle 4">
            <a:extLst>
              <a:ext uri="{FF2B5EF4-FFF2-40B4-BE49-F238E27FC236}">
                <a16:creationId xmlns:a16="http://schemas.microsoft.com/office/drawing/2014/main" id="{A9226092-4656-8F77-92CF-196CA29681F2}"/>
              </a:ext>
            </a:extLst>
          </p:cNvPr>
          <p:cNvSpPr>
            <a:spLocks noGrp="1"/>
          </p:cNvSpPr>
          <p:nvPr>
            <p:ph type="title"/>
          </p:nvPr>
        </p:nvSpPr>
        <p:spPr>
          <a:xfrm>
            <a:off x="565688" y="2696221"/>
            <a:ext cx="6795451" cy="695583"/>
          </a:xfrm>
        </p:spPr>
        <p:txBody>
          <a:bodyPr/>
          <a:lstStyle/>
          <a:p>
            <a:pPr algn="l"/>
            <a:r>
              <a:rPr lang="en-US" sz="1600" b="1" dirty="0">
                <a:solidFill>
                  <a:srgbClr val="FFFF00"/>
                </a:solidFill>
                <a:latin typeface="Lato" panose="020F0502020204030203" pitchFamily="34" charset="0"/>
                <a:ea typeface="Lato" panose="020F0502020204030203" pitchFamily="34" charset="0"/>
                <a:cs typeface="Lato" panose="020F0502020204030203" pitchFamily="34" charset="0"/>
              </a:rPr>
              <a:t>Business Impact of Model Explainability</a:t>
            </a:r>
            <a:br>
              <a:rPr lang="en-US" sz="1600" b="1" dirty="0">
                <a:solidFill>
                  <a:srgbClr val="FFFF00"/>
                </a:solidFill>
                <a:latin typeface="Lato" panose="020F0502020204030203" pitchFamily="34" charset="0"/>
                <a:ea typeface="Lato" panose="020F0502020204030203" pitchFamily="34" charset="0"/>
                <a:cs typeface="Lato" panose="020F0502020204030203" pitchFamily="34" charset="0"/>
              </a:rPr>
            </a:br>
            <a:br>
              <a:rPr lang="en-US" sz="1100" b="1" dirty="0">
                <a:latin typeface="Lato" panose="020F0502020204030203" pitchFamily="34" charset="0"/>
                <a:ea typeface="Lato" panose="020F0502020204030203" pitchFamily="34" charset="0"/>
                <a:cs typeface="Lato" panose="020F0502020204030203" pitchFamily="34" charset="0"/>
              </a:rPr>
            </a:br>
            <a:r>
              <a:rPr lang="en-US" sz="1300" b="1" dirty="0">
                <a:latin typeface="Lato" panose="020F0502020204030203" pitchFamily="34" charset="0"/>
                <a:ea typeface="Lato" panose="020F0502020204030203" pitchFamily="34" charset="0"/>
                <a:cs typeface="Lato" panose="020F0502020204030203" pitchFamily="34" charset="0"/>
              </a:rPr>
              <a:t>Enhanced Decision-Making:</a:t>
            </a:r>
            <a:r>
              <a:rPr lang="en-US" sz="1300" dirty="0">
                <a:latin typeface="Lato" panose="020F0502020204030203" pitchFamily="34" charset="0"/>
                <a:ea typeface="Lato" panose="020F0502020204030203" pitchFamily="34" charset="0"/>
                <a:cs typeface="Lato" panose="020F0502020204030203" pitchFamily="34" charset="0"/>
              </a:rPr>
              <a:t> By understanding how predictions are generated, managers can make informed decisions regarding inventory, staffing, and promotional strategies. This leads to more effective business operations.</a:t>
            </a:r>
            <a:br>
              <a:rPr lang="en-US" sz="1300" dirty="0">
                <a:latin typeface="Lato" panose="020F0502020204030203" pitchFamily="34" charset="0"/>
                <a:ea typeface="Lato" panose="020F0502020204030203" pitchFamily="34" charset="0"/>
                <a:cs typeface="Lato" panose="020F0502020204030203" pitchFamily="34" charset="0"/>
              </a:rPr>
            </a:br>
            <a:br>
              <a:rPr lang="en-US" sz="1300" dirty="0">
                <a:latin typeface="Lato" panose="020F0502020204030203" pitchFamily="34" charset="0"/>
                <a:ea typeface="Lato" panose="020F0502020204030203" pitchFamily="34" charset="0"/>
                <a:cs typeface="Lato" panose="020F0502020204030203" pitchFamily="34" charset="0"/>
              </a:rPr>
            </a:br>
            <a:r>
              <a:rPr lang="en-US" sz="1300" b="1" dirty="0">
                <a:latin typeface="Lato" panose="020F0502020204030203" pitchFamily="34" charset="0"/>
                <a:ea typeface="Lato" panose="020F0502020204030203" pitchFamily="34" charset="0"/>
                <a:cs typeface="Lato" panose="020F0502020204030203" pitchFamily="34" charset="0"/>
              </a:rPr>
              <a:t>Increased Trust and Adoption:</a:t>
            </a:r>
            <a:r>
              <a:rPr lang="en-US" sz="1300" dirty="0">
                <a:latin typeface="Lato" panose="020F0502020204030203" pitchFamily="34" charset="0"/>
                <a:ea typeface="Lato" panose="020F0502020204030203" pitchFamily="34" charset="0"/>
                <a:cs typeface="Lato" panose="020F0502020204030203" pitchFamily="34" charset="0"/>
              </a:rPr>
              <a:t> When stakeholders can comprehend the model's workings, they are more likely to trust its predictions and integrate the insights into their workflows.</a:t>
            </a:r>
            <a:br>
              <a:rPr lang="en-US" sz="1300" dirty="0">
                <a:latin typeface="Lato" panose="020F0502020204030203" pitchFamily="34" charset="0"/>
                <a:ea typeface="Lato" panose="020F0502020204030203" pitchFamily="34" charset="0"/>
                <a:cs typeface="Lato" panose="020F0502020204030203" pitchFamily="34" charset="0"/>
              </a:rPr>
            </a:br>
            <a:br>
              <a:rPr lang="en-US" sz="1300" dirty="0">
                <a:latin typeface="Lato" panose="020F0502020204030203" pitchFamily="34" charset="0"/>
                <a:ea typeface="Lato" panose="020F0502020204030203" pitchFamily="34" charset="0"/>
                <a:cs typeface="Lato" panose="020F0502020204030203" pitchFamily="34" charset="0"/>
              </a:rPr>
            </a:br>
            <a:r>
              <a:rPr lang="en-US" sz="1300" b="1" dirty="0">
                <a:latin typeface="Lato" panose="020F0502020204030203" pitchFamily="34" charset="0"/>
                <a:ea typeface="Lato" panose="020F0502020204030203" pitchFamily="34" charset="0"/>
                <a:cs typeface="Lato" panose="020F0502020204030203" pitchFamily="34" charset="0"/>
              </a:rPr>
              <a:t>Regulatory Compliance: I</a:t>
            </a:r>
            <a:r>
              <a:rPr lang="en-US" sz="1300" dirty="0">
                <a:latin typeface="Lato" panose="020F0502020204030203" pitchFamily="34" charset="0"/>
                <a:ea typeface="Lato" panose="020F0502020204030203" pitchFamily="34" charset="0"/>
                <a:cs typeface="Lato" panose="020F0502020204030203" pitchFamily="34" charset="0"/>
              </a:rPr>
              <a:t>n industries where accountability is essential, explainability helps meet regulatory requirements by providing justification for decisions based on model outputs.</a:t>
            </a:r>
            <a:br>
              <a:rPr lang="en-US" sz="1300" dirty="0">
                <a:latin typeface="Lato" panose="020F0502020204030203" pitchFamily="34" charset="0"/>
                <a:ea typeface="Lato" panose="020F0502020204030203" pitchFamily="34" charset="0"/>
                <a:cs typeface="Lato" panose="020F0502020204030203" pitchFamily="34" charset="0"/>
              </a:rPr>
            </a:br>
            <a:br>
              <a:rPr lang="en-US" sz="1300" dirty="0">
                <a:latin typeface="Lato" panose="020F0502020204030203" pitchFamily="34" charset="0"/>
                <a:ea typeface="Lato" panose="020F0502020204030203" pitchFamily="34" charset="0"/>
                <a:cs typeface="Lato" panose="020F0502020204030203" pitchFamily="34" charset="0"/>
              </a:rPr>
            </a:br>
            <a:r>
              <a:rPr lang="en-US" sz="1300" b="1" dirty="0">
                <a:latin typeface="Lato" panose="020F0502020204030203" pitchFamily="34" charset="0"/>
                <a:ea typeface="Lato" panose="020F0502020204030203" pitchFamily="34" charset="0"/>
                <a:cs typeface="Lato" panose="020F0502020204030203" pitchFamily="34" charset="0"/>
              </a:rPr>
              <a:t>Improved Model Performance: </a:t>
            </a:r>
            <a:r>
              <a:rPr lang="en-US" sz="1300" dirty="0">
                <a:latin typeface="Lato" panose="020F0502020204030203" pitchFamily="34" charset="0"/>
                <a:ea typeface="Lato" panose="020F0502020204030203" pitchFamily="34" charset="0"/>
                <a:cs typeface="Lato" panose="020F0502020204030203" pitchFamily="34" charset="0"/>
              </a:rPr>
              <a:t>Insights gained from explainability can lead to better feature selection and engineering, ultimately improving model accuracy and robustness.</a:t>
            </a:r>
            <a:br>
              <a:rPr lang="en-US" sz="1300" dirty="0">
                <a:latin typeface="Lato" panose="020F0502020204030203" pitchFamily="34" charset="0"/>
                <a:ea typeface="Lato" panose="020F0502020204030203" pitchFamily="34" charset="0"/>
                <a:cs typeface="Lato" panose="020F0502020204030203" pitchFamily="34" charset="0"/>
              </a:rPr>
            </a:br>
            <a:br>
              <a:rPr lang="en-US" sz="1300" dirty="0">
                <a:latin typeface="Lato" panose="020F0502020204030203" pitchFamily="34" charset="0"/>
                <a:ea typeface="Lato" panose="020F0502020204030203" pitchFamily="34" charset="0"/>
                <a:cs typeface="Lato" panose="020F0502020204030203" pitchFamily="34" charset="0"/>
              </a:rPr>
            </a:br>
            <a:r>
              <a:rPr lang="en-US" sz="1300" b="1" dirty="0">
                <a:latin typeface="Lato" panose="020F0502020204030203" pitchFamily="34" charset="0"/>
                <a:ea typeface="Lato" panose="020F0502020204030203" pitchFamily="34" charset="0"/>
                <a:cs typeface="Lato" panose="020F0502020204030203" pitchFamily="34" charset="0"/>
              </a:rPr>
              <a:t>Risk Mitigation: </a:t>
            </a:r>
            <a:r>
              <a:rPr lang="en-US" sz="1300" dirty="0">
                <a:latin typeface="Lato" panose="020F0502020204030203" pitchFamily="34" charset="0"/>
                <a:ea typeface="Lato" panose="020F0502020204030203" pitchFamily="34" charset="0"/>
                <a:cs typeface="Lato" panose="020F0502020204030203" pitchFamily="34" charset="0"/>
              </a:rPr>
              <a:t>Understanding model predictions helps identify potential biases or errors, allowing for adjustments before deployment, thus minimizing risks associated with poor decision-making.</a:t>
            </a:r>
            <a:br>
              <a:rPr lang="en-US" sz="1300" dirty="0">
                <a:latin typeface="Lato" panose="020F0502020204030203" pitchFamily="34" charset="0"/>
                <a:ea typeface="Lato" panose="020F0502020204030203" pitchFamily="34" charset="0"/>
                <a:cs typeface="Lato" panose="020F0502020204030203" pitchFamily="34" charset="0"/>
              </a:rPr>
            </a:br>
            <a:br>
              <a:rPr lang="en-US" sz="1300" dirty="0">
                <a:latin typeface="Lato" panose="020F0502020204030203" pitchFamily="34" charset="0"/>
                <a:ea typeface="Lato" panose="020F0502020204030203" pitchFamily="34" charset="0"/>
                <a:cs typeface="Lato" panose="020F0502020204030203" pitchFamily="34" charset="0"/>
              </a:rPr>
            </a:br>
            <a:r>
              <a:rPr lang="en-US" sz="1300" b="1" dirty="0">
                <a:latin typeface="Lato" panose="020F0502020204030203" pitchFamily="34" charset="0"/>
                <a:ea typeface="Lato" panose="020F0502020204030203" pitchFamily="34" charset="0"/>
                <a:cs typeface="Lato" panose="020F0502020204030203" pitchFamily="34" charset="0"/>
              </a:rPr>
              <a:t>Facilitating Communication: </a:t>
            </a:r>
            <a:r>
              <a:rPr lang="en-US" sz="1300" dirty="0">
                <a:latin typeface="Lato" panose="020F0502020204030203" pitchFamily="34" charset="0"/>
                <a:ea typeface="Lato" panose="020F0502020204030203" pitchFamily="34" charset="0"/>
                <a:cs typeface="Lato" panose="020F0502020204030203" pitchFamily="34" charset="0"/>
              </a:rPr>
              <a:t>Clear explanations of model predictions can enhance communication between data scientists and business stakeholders, fostering collaboration and alignment on strategic goals.</a:t>
            </a:r>
            <a:br>
              <a:rPr lang="en-US" dirty="0"/>
            </a:br>
            <a:endParaRPr lang="en-IN"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4"/>
        <p:cNvGrpSpPr/>
        <p:nvPr/>
      </p:nvGrpSpPr>
      <p:grpSpPr>
        <a:xfrm>
          <a:off x="0" y="0"/>
          <a:ext cx="0" cy="0"/>
          <a:chOff x="0" y="0"/>
          <a:chExt cx="0" cy="0"/>
        </a:xfrm>
      </p:grpSpPr>
      <p:sp>
        <p:nvSpPr>
          <p:cNvPr id="415" name="Google Shape;415;p56"/>
          <p:cNvSpPr/>
          <p:nvPr/>
        </p:nvSpPr>
        <p:spPr>
          <a:xfrm>
            <a:off x="1057350" y="663150"/>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6"/>
          <p:cNvSpPr txBox="1">
            <a:spLocks noGrp="1"/>
          </p:cNvSpPr>
          <p:nvPr>
            <p:ph type="title"/>
          </p:nvPr>
        </p:nvSpPr>
        <p:spPr>
          <a:xfrm>
            <a:off x="1284000" y="2571750"/>
            <a:ext cx="6576000" cy="1716300"/>
          </a:xfrm>
          <a:prstGeom prst="rect">
            <a:avLst/>
          </a:prstGeom>
        </p:spPr>
        <p:txBody>
          <a:bodyPr spcFirstLastPara="1" wrap="square" lIns="91425" tIns="91425" rIns="91425" bIns="91425" anchor="b" anchorCtr="0">
            <a:noAutofit/>
          </a:bodyPr>
          <a:lstStyle/>
          <a:p>
            <a:pPr algn="l"/>
            <a:r>
              <a:rPr lang="en-US" sz="1400" b="1" dirty="0">
                <a:latin typeface="Lato" panose="020F0502020204030203" pitchFamily="34" charset="0"/>
                <a:ea typeface="Lato" panose="020F0502020204030203" pitchFamily="34" charset="0"/>
                <a:cs typeface="Lato" panose="020F0502020204030203" pitchFamily="34" charset="0"/>
              </a:rPr>
              <a:t>Model Explainability: What It Is and Why It Matters</a:t>
            </a:r>
            <a:br>
              <a:rPr lang="en-US" sz="1400" b="1" dirty="0">
                <a:latin typeface="Lato" panose="020F0502020204030203" pitchFamily="34" charset="0"/>
                <a:ea typeface="Lato" panose="020F0502020204030203" pitchFamily="34" charset="0"/>
                <a:cs typeface="Lato" panose="020F0502020204030203" pitchFamily="34" charset="0"/>
              </a:rPr>
            </a:br>
            <a:r>
              <a:rPr lang="en-US" sz="1400" b="1" dirty="0">
                <a:latin typeface="Lato" panose="020F0502020204030203" pitchFamily="34" charset="0"/>
                <a:ea typeface="Lato" panose="020F0502020204030203" pitchFamily="34" charset="0"/>
                <a:cs typeface="Lato" panose="020F0502020204030203" pitchFamily="34" charset="0"/>
              </a:rPr>
              <a:t>                 1)                                  </a:t>
            </a:r>
            <a:r>
              <a:rPr lang="en-US" sz="1400" b="1" dirty="0">
                <a:solidFill>
                  <a:schemeClr val="tx2"/>
                </a:solidFill>
                <a:latin typeface="Lato" panose="020F0502020204030203" pitchFamily="34" charset="0"/>
                <a:ea typeface="Lato" panose="020F0502020204030203" pitchFamily="34" charset="0"/>
                <a:cs typeface="Lato" panose="020F0502020204030203" pitchFamily="34" charset="0"/>
              </a:rPr>
              <a:t>WHAT IS MODEL EXPLAINABILITY?</a:t>
            </a:r>
            <a:br>
              <a:rPr lang="en-US" sz="1400" b="1" dirty="0">
                <a:solidFill>
                  <a:schemeClr val="tx2"/>
                </a:solidFill>
                <a:latin typeface="Lato" panose="020F0502020204030203" pitchFamily="34" charset="0"/>
                <a:ea typeface="Lato" panose="020F0502020204030203" pitchFamily="34" charset="0"/>
                <a:cs typeface="Lato" panose="020F0502020204030203" pitchFamily="34" charset="0"/>
              </a:rPr>
            </a:br>
            <a:r>
              <a:rPr lang="en-US" sz="1400" b="1" u="sng" dirty="0">
                <a:solidFill>
                  <a:schemeClr val="tx2"/>
                </a:solidFill>
                <a:latin typeface="Lato" panose="020F0502020204030203" pitchFamily="34" charset="0"/>
                <a:ea typeface="Lato" panose="020F0502020204030203" pitchFamily="34" charset="0"/>
                <a:cs typeface="Lato" panose="020F0502020204030203" pitchFamily="34" charset="0"/>
              </a:rPr>
              <a:t>Definition:</a:t>
            </a:r>
            <a:r>
              <a:rPr lang="en-US" sz="1400" u="sng" dirty="0">
                <a:solidFill>
                  <a:schemeClr val="tx2"/>
                </a:solidFill>
                <a:latin typeface="Lato" panose="020F0502020204030203" pitchFamily="34" charset="0"/>
                <a:ea typeface="Lato" panose="020F0502020204030203" pitchFamily="34" charset="0"/>
                <a:cs typeface="Lato" panose="020F0502020204030203" pitchFamily="34" charset="0"/>
              </a:rPr>
              <a:t> </a:t>
            </a:r>
            <a: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t>Model explainability refers to how easily we can understand how a predictive model makes its decisions.</a:t>
            </a:r>
            <a:b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br>
            <a:r>
              <a:rPr lang="en-US" sz="1400" b="1" u="sng" dirty="0">
                <a:solidFill>
                  <a:schemeClr val="tx2"/>
                </a:solidFill>
                <a:latin typeface="Lato" panose="020F0502020204030203" pitchFamily="34" charset="0"/>
                <a:ea typeface="Lato" panose="020F0502020204030203" pitchFamily="34" charset="0"/>
                <a:cs typeface="Lato" panose="020F0502020204030203" pitchFamily="34" charset="0"/>
              </a:rPr>
              <a:t>Goal:</a:t>
            </a:r>
            <a:r>
              <a:rPr lang="en-US" sz="1400" u="sng" dirty="0">
                <a:solidFill>
                  <a:schemeClr val="tx2"/>
                </a:solidFill>
                <a:latin typeface="Lato" panose="020F0502020204030203" pitchFamily="34" charset="0"/>
                <a:ea typeface="Lato" panose="020F0502020204030203" pitchFamily="34" charset="0"/>
                <a:cs typeface="Lato" panose="020F0502020204030203" pitchFamily="34" charset="0"/>
              </a:rPr>
              <a:t> </a:t>
            </a:r>
            <a: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t>To clarify which factors influence predictions and how those predictions are reached.</a:t>
            </a:r>
            <a:b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br>
            <a: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t>                                       </a:t>
            </a:r>
            <a:r>
              <a:rPr lang="en-US" sz="1400" b="1" dirty="0">
                <a:solidFill>
                  <a:schemeClr val="tx2"/>
                </a:solidFill>
                <a:latin typeface="Lato" panose="020F0502020204030203" pitchFamily="34" charset="0"/>
                <a:ea typeface="Lato" panose="020F0502020204030203" pitchFamily="34" charset="0"/>
                <a:cs typeface="Lato" panose="020F0502020204030203" pitchFamily="34" charset="0"/>
              </a:rPr>
              <a:t>KEY ELEMENTS OF MODEL EXPLAINABILITY</a:t>
            </a:r>
            <a:br>
              <a:rPr lang="en-US" sz="1400" b="1" dirty="0">
                <a:solidFill>
                  <a:schemeClr val="tx2"/>
                </a:solidFill>
                <a:latin typeface="Lato" panose="020F0502020204030203" pitchFamily="34" charset="0"/>
                <a:ea typeface="Lato" panose="020F0502020204030203" pitchFamily="34" charset="0"/>
                <a:cs typeface="Lato" panose="020F0502020204030203" pitchFamily="34" charset="0"/>
              </a:rPr>
            </a:br>
            <a:r>
              <a:rPr lang="en-US" sz="1400" b="1" dirty="0">
                <a:solidFill>
                  <a:schemeClr val="tx2"/>
                </a:solidFill>
                <a:latin typeface="Lato" panose="020F0502020204030203" pitchFamily="34" charset="0"/>
                <a:ea typeface="Lato" panose="020F0502020204030203" pitchFamily="34" charset="0"/>
                <a:cs typeface="Lato" panose="020F0502020204030203" pitchFamily="34" charset="0"/>
              </a:rPr>
              <a:t>1)</a:t>
            </a:r>
            <a:r>
              <a:rPr lang="en-US" sz="1400" b="1" u="sng" dirty="0">
                <a:solidFill>
                  <a:schemeClr val="tx2"/>
                </a:solidFill>
                <a:latin typeface="Lato" panose="020F0502020204030203" pitchFamily="34" charset="0"/>
                <a:ea typeface="Lato" panose="020F0502020204030203" pitchFamily="34" charset="0"/>
                <a:cs typeface="Lato" panose="020F0502020204030203" pitchFamily="34" charset="0"/>
              </a:rPr>
              <a:t>Feature Importance:</a:t>
            </a:r>
            <a:b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br>
            <a: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t>Identifies which variables (like promotions, store type) most affect sales predictions.</a:t>
            </a:r>
            <a:b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br>
            <a: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t>2)</a:t>
            </a:r>
            <a:r>
              <a:rPr lang="en-US" sz="1400" b="1" u="sng" dirty="0">
                <a:solidFill>
                  <a:schemeClr val="tx2"/>
                </a:solidFill>
                <a:latin typeface="Lato" panose="020F0502020204030203" pitchFamily="34" charset="0"/>
                <a:ea typeface="Lato" panose="020F0502020204030203" pitchFamily="34" charset="0"/>
                <a:cs typeface="Lato" panose="020F0502020204030203" pitchFamily="34" charset="0"/>
              </a:rPr>
              <a:t>Decision Rules:</a:t>
            </a:r>
            <a:b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br>
            <a: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t>Reveals the logic behind specific predictions, such as conditions or thresholds used by the model.</a:t>
            </a:r>
            <a:b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br>
            <a: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t>3)</a:t>
            </a:r>
            <a:r>
              <a:rPr lang="en-US" sz="1400" b="1" u="sng" dirty="0">
                <a:solidFill>
                  <a:schemeClr val="tx2"/>
                </a:solidFill>
                <a:latin typeface="Lato" panose="020F0502020204030203" pitchFamily="34" charset="0"/>
                <a:ea typeface="Lato" panose="020F0502020204030203" pitchFamily="34" charset="0"/>
                <a:cs typeface="Lato" panose="020F0502020204030203" pitchFamily="34" charset="0"/>
              </a:rPr>
              <a:t>Visualization Tools:</a:t>
            </a:r>
            <a:b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br>
            <a:r>
              <a:rPr lang="en-US" sz="1400" dirty="0">
                <a:solidFill>
                  <a:schemeClr val="tx2"/>
                </a:solidFill>
                <a:latin typeface="Lato" panose="020F0502020204030203" pitchFamily="34" charset="0"/>
                <a:ea typeface="Lato" panose="020F0502020204030203" pitchFamily="34" charset="0"/>
                <a:cs typeface="Lato" panose="020F0502020204030203" pitchFamily="34" charset="0"/>
              </a:rPr>
              <a:t>Tools like SHAP or LIME help illustrate how different features contribute to a model’s output through easy-to-understand visuals.</a:t>
            </a:r>
            <a:endParaRPr sz="1400" dirty="0">
              <a:solidFill>
                <a:schemeClr val="tx2"/>
              </a:solidFill>
            </a:endParaRPr>
          </a:p>
        </p:txBody>
      </p:sp>
      <p:cxnSp>
        <p:nvCxnSpPr>
          <p:cNvPr id="418" name="Google Shape;418;p56"/>
          <p:cNvCxnSpPr/>
          <p:nvPr/>
        </p:nvCxnSpPr>
        <p:spPr>
          <a:xfrm>
            <a:off x="6327750" y="4255706"/>
            <a:ext cx="1758900" cy="2586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419" name="Google Shape;419;p56"/>
          <p:cNvCxnSpPr/>
          <p:nvPr/>
        </p:nvCxnSpPr>
        <p:spPr>
          <a:xfrm rot="5400000" flipH="1">
            <a:off x="454950" y="710812"/>
            <a:ext cx="758400" cy="4464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56"/>
          <p:cNvSpPr/>
          <p:nvPr/>
        </p:nvSpPr>
        <p:spPr>
          <a:xfrm>
            <a:off x="1057350" y="663150"/>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56"/>
          <p:cNvSpPr txBox="1">
            <a:spLocks noGrp="1"/>
          </p:cNvSpPr>
          <p:nvPr>
            <p:ph type="title"/>
          </p:nvPr>
        </p:nvSpPr>
        <p:spPr>
          <a:xfrm>
            <a:off x="1284000" y="771488"/>
            <a:ext cx="6576000" cy="3817200"/>
          </a:xfrm>
          <a:prstGeom prst="rect">
            <a:avLst/>
          </a:prstGeom>
        </p:spPr>
        <p:txBody>
          <a:bodyPr spcFirstLastPara="1" wrap="square" lIns="91425" tIns="91425" rIns="91425" bIns="91425" anchor="b" anchorCtr="0">
            <a:noAutofit/>
          </a:bodyPr>
          <a:lstStyle/>
          <a:p>
            <a:pPr algn="l"/>
            <a:r>
              <a:rPr lang="en-US" sz="1400" b="1" dirty="0">
                <a:solidFill>
                  <a:schemeClr val="tx2"/>
                </a:solidFill>
              </a:rPr>
              <a:t>                                              </a:t>
            </a:r>
            <a:r>
              <a:rPr lang="en-US" sz="1600" b="1" dirty="0">
                <a:solidFill>
                  <a:srgbClr val="FFFF00"/>
                </a:solidFill>
                <a:effectLst>
                  <a:outerShdw blurRad="38100" dist="38100" dir="2700000" algn="tl">
                    <a:srgbClr val="000000">
                      <a:alpha val="43137"/>
                    </a:srgbClr>
                  </a:outerShdw>
                </a:effectLst>
              </a:rPr>
              <a:t>STEP-BY-STEP APPROACH</a:t>
            </a:r>
            <a:br>
              <a:rPr lang="en-US" sz="1400" b="1" dirty="0">
                <a:solidFill>
                  <a:schemeClr val="tx2"/>
                </a:solidFill>
              </a:rPr>
            </a:br>
            <a:r>
              <a:rPr lang="en-US" sz="1400" b="1" dirty="0">
                <a:solidFill>
                  <a:schemeClr val="tx2"/>
                </a:solidFill>
              </a:rPr>
              <a:t>1)Define the Problem</a:t>
            </a:r>
            <a:br>
              <a:rPr lang="en-US" sz="1400" dirty="0">
                <a:solidFill>
                  <a:schemeClr val="tx2"/>
                </a:solidFill>
              </a:rPr>
            </a:br>
            <a:r>
              <a:rPr lang="en-US" sz="1400" dirty="0">
                <a:solidFill>
                  <a:schemeClr val="tx2"/>
                </a:solidFill>
              </a:rPr>
              <a:t>Objective: Accurate daily sales forecasts to optimize inventory and staffing.</a:t>
            </a:r>
            <a:br>
              <a:rPr lang="en-US" sz="1400" dirty="0">
                <a:solidFill>
                  <a:schemeClr val="tx2"/>
                </a:solidFill>
              </a:rPr>
            </a:br>
            <a:r>
              <a:rPr lang="en-US" sz="1400" dirty="0">
                <a:solidFill>
                  <a:schemeClr val="tx2"/>
                </a:solidFill>
              </a:rPr>
              <a:t>2)</a:t>
            </a:r>
            <a:r>
              <a:rPr lang="en-US" sz="1400" b="1" dirty="0">
                <a:solidFill>
                  <a:schemeClr val="tx2"/>
                </a:solidFill>
              </a:rPr>
              <a:t>Data Collection</a:t>
            </a:r>
            <a:br>
              <a:rPr lang="en-US" sz="1400" dirty="0">
                <a:solidFill>
                  <a:schemeClr val="tx2"/>
                </a:solidFill>
              </a:rPr>
            </a:br>
            <a:r>
              <a:rPr lang="en-US" sz="1400" dirty="0">
                <a:solidFill>
                  <a:schemeClr val="tx2"/>
                </a:solidFill>
              </a:rPr>
              <a:t>Source: Gather the Rossmann dataset from GitHub, including sales and store attributes.</a:t>
            </a:r>
            <a:br>
              <a:rPr lang="en-US" sz="1400" dirty="0">
                <a:solidFill>
                  <a:schemeClr val="tx2"/>
                </a:solidFill>
              </a:rPr>
            </a:br>
            <a:r>
              <a:rPr lang="en-US" sz="1400" b="1" dirty="0">
                <a:solidFill>
                  <a:schemeClr val="tx2"/>
                </a:solidFill>
              </a:rPr>
              <a:t>Data Exploration</a:t>
            </a:r>
            <a:br>
              <a:rPr lang="en-US" sz="1400" dirty="0">
                <a:solidFill>
                  <a:schemeClr val="tx2"/>
                </a:solidFill>
              </a:rPr>
            </a:br>
            <a:r>
              <a:rPr lang="en-US" sz="1400" dirty="0">
                <a:solidFill>
                  <a:schemeClr val="tx2"/>
                </a:solidFill>
              </a:rPr>
              <a:t>3)Conduct EDA to identify trends, patterns, and key influencing factors.</a:t>
            </a:r>
            <a:br>
              <a:rPr lang="en-US" sz="1400" dirty="0">
                <a:solidFill>
                  <a:schemeClr val="tx2"/>
                </a:solidFill>
              </a:rPr>
            </a:br>
            <a:r>
              <a:rPr lang="en-US" sz="1400" dirty="0">
                <a:solidFill>
                  <a:schemeClr val="tx2"/>
                </a:solidFill>
              </a:rPr>
              <a:t>4)</a:t>
            </a:r>
            <a:r>
              <a:rPr lang="en-US" sz="1400" b="1" dirty="0">
                <a:solidFill>
                  <a:schemeClr val="tx2"/>
                </a:solidFill>
              </a:rPr>
              <a:t>Data Cleaning</a:t>
            </a:r>
            <a:br>
              <a:rPr lang="en-US" sz="1400" dirty="0">
                <a:solidFill>
                  <a:schemeClr val="tx2"/>
                </a:solidFill>
              </a:rPr>
            </a:br>
            <a:r>
              <a:rPr lang="en-US" sz="1400" dirty="0">
                <a:solidFill>
                  <a:schemeClr val="tx2"/>
                </a:solidFill>
              </a:rPr>
              <a:t>Handle missing values, detect outliers, and select relevant features.</a:t>
            </a:r>
            <a:br>
              <a:rPr lang="en-US" sz="1400" dirty="0">
                <a:solidFill>
                  <a:schemeClr val="tx2"/>
                </a:solidFill>
              </a:rPr>
            </a:br>
            <a:r>
              <a:rPr lang="en-US" sz="1400" dirty="0">
                <a:solidFill>
                  <a:schemeClr val="tx2"/>
                </a:solidFill>
              </a:rPr>
              <a:t>5)</a:t>
            </a:r>
            <a:r>
              <a:rPr lang="en-US" sz="1400" b="1" dirty="0">
                <a:solidFill>
                  <a:schemeClr val="tx2"/>
                </a:solidFill>
              </a:rPr>
              <a:t>Feature Engineering</a:t>
            </a:r>
            <a:br>
              <a:rPr lang="en-US" sz="1400" dirty="0">
                <a:solidFill>
                  <a:schemeClr val="tx2"/>
                </a:solidFill>
              </a:rPr>
            </a:br>
            <a:r>
              <a:rPr lang="en-US" sz="1400" dirty="0">
                <a:solidFill>
                  <a:schemeClr val="tx2"/>
                </a:solidFill>
              </a:rPr>
              <a:t>Create new features (e.g., holidays, lagged sales) and encode categorical variables.</a:t>
            </a:r>
            <a:br>
              <a:rPr lang="en-US" dirty="0"/>
            </a:br>
            <a:endParaRPr sz="1400" dirty="0">
              <a:solidFill>
                <a:schemeClr val="tx2"/>
              </a:solidFill>
            </a:endParaRPr>
          </a:p>
        </p:txBody>
      </p:sp>
      <p:cxnSp>
        <p:nvCxnSpPr>
          <p:cNvPr id="418" name="Google Shape;418;p56"/>
          <p:cNvCxnSpPr/>
          <p:nvPr/>
        </p:nvCxnSpPr>
        <p:spPr>
          <a:xfrm>
            <a:off x="6327750" y="4255706"/>
            <a:ext cx="1758900" cy="2586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419" name="Google Shape;419;p56"/>
          <p:cNvCxnSpPr/>
          <p:nvPr/>
        </p:nvCxnSpPr>
        <p:spPr>
          <a:xfrm rot="5400000" flipH="1">
            <a:off x="454950" y="710812"/>
            <a:ext cx="758400" cy="446400"/>
          </a:xfrm>
          <a:prstGeom prst="bentConnector3">
            <a:avLst>
              <a:gd name="adj1" fmla="val 50000"/>
            </a:avLst>
          </a:prstGeom>
          <a:noFill/>
          <a:ln w="2857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41149389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56"/>
          <p:cNvSpPr/>
          <p:nvPr/>
        </p:nvSpPr>
        <p:spPr>
          <a:xfrm>
            <a:off x="1057350" y="663150"/>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8" name="Google Shape;418;p56"/>
          <p:cNvCxnSpPr/>
          <p:nvPr/>
        </p:nvCxnSpPr>
        <p:spPr>
          <a:xfrm>
            <a:off x="6327750" y="4255706"/>
            <a:ext cx="1758900" cy="2586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419" name="Google Shape;419;p56"/>
          <p:cNvCxnSpPr/>
          <p:nvPr/>
        </p:nvCxnSpPr>
        <p:spPr>
          <a:xfrm rot="5400000" flipH="1">
            <a:off x="454950" y="710812"/>
            <a:ext cx="758400" cy="446400"/>
          </a:xfrm>
          <a:prstGeom prst="bentConnector3">
            <a:avLst>
              <a:gd name="adj1" fmla="val 50000"/>
            </a:avLst>
          </a:prstGeom>
          <a:noFill/>
          <a:ln w="28575" cap="flat" cmpd="sng">
            <a:solidFill>
              <a:schemeClr val="dk2"/>
            </a:solidFill>
            <a:prstDash val="solid"/>
            <a:round/>
            <a:headEnd type="oval" w="med" len="med"/>
            <a:tailEnd type="none" w="med" len="med"/>
          </a:ln>
        </p:spPr>
      </p:cxnSp>
      <p:sp>
        <p:nvSpPr>
          <p:cNvPr id="2" name="Title 1">
            <a:extLst>
              <a:ext uri="{FF2B5EF4-FFF2-40B4-BE49-F238E27FC236}">
                <a16:creationId xmlns:a16="http://schemas.microsoft.com/office/drawing/2014/main" id="{DFFD110D-71A3-B848-18E6-A0FFEA449833}"/>
              </a:ext>
            </a:extLst>
          </p:cNvPr>
          <p:cNvSpPr>
            <a:spLocks noGrp="1" noChangeArrowheads="1"/>
          </p:cNvSpPr>
          <p:nvPr>
            <p:ph type="title"/>
          </p:nvPr>
        </p:nvSpPr>
        <p:spPr bwMode="auto">
          <a:xfrm>
            <a:off x="1285324" y="896342"/>
            <a:ext cx="6573352" cy="36009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Model Selection</a:t>
            </a:r>
            <a:endPar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Choose predictive algorithms (e.g., Random Forest, XGBoost).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Model Training</a:t>
            </a:r>
            <a:endPar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Split data into training and testing sets; train the selected models.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Hyperparameter Tuning</a:t>
            </a:r>
            <a:endPar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Optimize model parameters using techniques like Grid Search and cross-validation.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Model Evaluation</a:t>
            </a:r>
            <a:endPar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Use metrics (RMSE, MAE) to assess model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Model Explainability</a:t>
            </a:r>
            <a:endPar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Interpret model results with tools like SHAP to understand feature impact.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Implementation</a:t>
            </a:r>
            <a:endPar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Deploy the model for real-time sales forecasting and monitor its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Business Impact Assessment</a:t>
            </a:r>
            <a:endPar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Measure outcomes and refine the model based on performance insights.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2820838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56"/>
          <p:cNvSpPr/>
          <p:nvPr/>
        </p:nvSpPr>
        <p:spPr>
          <a:xfrm>
            <a:off x="1057350" y="663150"/>
            <a:ext cx="7029300" cy="3817200"/>
          </a:xfrm>
          <a:prstGeom prst="rect">
            <a:avLst/>
          </a:prstGeom>
          <a:solidFill>
            <a:srgbClr val="072C4E">
              <a:alpha val="86310"/>
            </a:srgbClr>
          </a:solid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8" name="Google Shape;418;p56"/>
          <p:cNvCxnSpPr/>
          <p:nvPr/>
        </p:nvCxnSpPr>
        <p:spPr>
          <a:xfrm>
            <a:off x="6327750" y="4255706"/>
            <a:ext cx="1758900" cy="2586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419" name="Google Shape;419;p56"/>
          <p:cNvCxnSpPr/>
          <p:nvPr/>
        </p:nvCxnSpPr>
        <p:spPr>
          <a:xfrm rot="5400000" flipH="1">
            <a:off x="454950" y="710812"/>
            <a:ext cx="758400" cy="446400"/>
          </a:xfrm>
          <a:prstGeom prst="bentConnector3">
            <a:avLst>
              <a:gd name="adj1" fmla="val 50000"/>
            </a:avLst>
          </a:prstGeom>
          <a:noFill/>
          <a:ln w="28575" cap="flat" cmpd="sng">
            <a:solidFill>
              <a:schemeClr val="dk2"/>
            </a:solidFill>
            <a:prstDash val="solid"/>
            <a:round/>
            <a:headEnd type="oval" w="med" len="med"/>
            <a:tailEnd type="none" w="med" len="med"/>
          </a:ln>
        </p:spPr>
      </p:cxnSp>
      <p:pic>
        <p:nvPicPr>
          <p:cNvPr id="5" name="Picture 4">
            <a:extLst>
              <a:ext uri="{FF2B5EF4-FFF2-40B4-BE49-F238E27FC236}">
                <a16:creationId xmlns:a16="http://schemas.microsoft.com/office/drawing/2014/main" id="{85BB1C74-3FCC-AB0D-D50A-53B8CB5AFB9C}"/>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4272927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89"/>
        <p:cNvGrpSpPr/>
        <p:nvPr/>
      </p:nvGrpSpPr>
      <p:grpSpPr>
        <a:xfrm>
          <a:off x="0" y="0"/>
          <a:ext cx="0" cy="0"/>
          <a:chOff x="0" y="0"/>
          <a:chExt cx="0" cy="0"/>
        </a:xfrm>
      </p:grpSpPr>
      <p:sp>
        <p:nvSpPr>
          <p:cNvPr id="690" name="Google Shape;690;p73"/>
          <p:cNvSpPr txBox="1">
            <a:spLocks noGrp="1"/>
          </p:cNvSpPr>
          <p:nvPr>
            <p:ph type="title"/>
          </p:nvPr>
        </p:nvSpPr>
        <p:spPr>
          <a:xfrm>
            <a:off x="2249762" y="1415717"/>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grpSp>
        <p:nvGrpSpPr>
          <p:cNvPr id="692" name="Google Shape;692;p73"/>
          <p:cNvGrpSpPr/>
          <p:nvPr/>
        </p:nvGrpSpPr>
        <p:grpSpPr>
          <a:xfrm>
            <a:off x="3572524" y="3091335"/>
            <a:ext cx="276012" cy="275991"/>
            <a:chOff x="3368074" y="3882537"/>
            <a:chExt cx="215298" cy="215298"/>
          </a:xfrm>
        </p:grpSpPr>
        <p:sp>
          <p:nvSpPr>
            <p:cNvPr id="693" name="Google Shape;693;p7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7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7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73"/>
          <p:cNvGrpSpPr/>
          <p:nvPr/>
        </p:nvGrpSpPr>
        <p:grpSpPr>
          <a:xfrm>
            <a:off x="4438556" y="3110043"/>
            <a:ext cx="266790" cy="238574"/>
            <a:chOff x="3824739" y="3890112"/>
            <a:chExt cx="208105" cy="186110"/>
          </a:xfrm>
        </p:grpSpPr>
        <p:sp>
          <p:nvSpPr>
            <p:cNvPr id="697" name="Google Shape;697;p7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7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7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 name="Google Shape;700;p73"/>
          <p:cNvSpPr/>
          <p:nvPr/>
        </p:nvSpPr>
        <p:spPr>
          <a:xfrm>
            <a:off x="5302440" y="31102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73"/>
          <p:cNvSpPr txBox="1"/>
          <p:nvPr/>
        </p:nvSpPr>
        <p:spPr>
          <a:xfrm>
            <a:off x="2496119" y="4049650"/>
            <a:ext cx="4151700" cy="26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Please keep this slide for attribution</a:t>
            </a:r>
            <a:endParaRPr sz="1200">
              <a:solidFill>
                <a:schemeClr val="dk1"/>
              </a:solidFill>
              <a:latin typeface="Lato"/>
              <a:ea typeface="Lato"/>
              <a:cs typeface="Lato"/>
              <a:sym typeface="Lato"/>
            </a:endParaRPr>
          </a:p>
        </p:txBody>
      </p:sp>
      <p:cxnSp>
        <p:nvCxnSpPr>
          <p:cNvPr id="702" name="Google Shape;702;p73"/>
          <p:cNvCxnSpPr/>
          <p:nvPr/>
        </p:nvCxnSpPr>
        <p:spPr>
          <a:xfrm rot="5400000">
            <a:off x="223625" y="2637000"/>
            <a:ext cx="3464400" cy="2223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703" name="Google Shape;703;p73"/>
          <p:cNvCxnSpPr/>
          <p:nvPr/>
        </p:nvCxnSpPr>
        <p:spPr>
          <a:xfrm>
            <a:off x="5961450" y="2646338"/>
            <a:ext cx="2125200" cy="5694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Industry Overview. </a:t>
            </a:r>
            <a:endParaRPr dirty="0">
              <a:solidFill>
                <a:schemeClr val="dk2"/>
              </a:solidFill>
            </a:endParaRPr>
          </a:p>
        </p:txBody>
      </p:sp>
      <p:sp>
        <p:nvSpPr>
          <p:cNvPr id="288" name="Google Shape;288;p43"/>
          <p:cNvSpPr txBox="1">
            <a:spLocks noGrp="1"/>
          </p:cNvSpPr>
          <p:nvPr>
            <p:ph type="title" idx="2"/>
          </p:nvPr>
        </p:nvSpPr>
        <p:spPr>
          <a:xfrm>
            <a:off x="1264400" y="661125"/>
            <a:ext cx="1652100" cy="1511400"/>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89" name="Google Shape;289;p43"/>
          <p:cNvSpPr txBox="1">
            <a:spLocks noGrp="1"/>
          </p:cNvSpPr>
          <p:nvPr>
            <p:ph type="subTitle" idx="1"/>
          </p:nvPr>
        </p:nvSpPr>
        <p:spPr>
          <a:xfrm>
            <a:off x="1754525" y="3682800"/>
            <a:ext cx="4863900" cy="46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Industry Overview. </a:t>
            </a:r>
            <a:endParaRPr dirty="0">
              <a:solidFill>
                <a:schemeClr val="dk2"/>
              </a:solidFill>
            </a:endParaRPr>
          </a:p>
        </p:txBody>
      </p:sp>
      <p:sp>
        <p:nvSpPr>
          <p:cNvPr id="296" name="Google Shape;296;p44"/>
          <p:cNvSpPr txBox="1">
            <a:spLocks noGrp="1"/>
          </p:cNvSpPr>
          <p:nvPr>
            <p:ph type="subTitle" idx="2"/>
          </p:nvPr>
        </p:nvSpPr>
        <p:spPr>
          <a:xfrm>
            <a:off x="941625" y="1154890"/>
            <a:ext cx="7614175" cy="31226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US" sz="1300" dirty="0"/>
          </a:p>
          <a:p>
            <a:pPr marL="285750" lvl="0" indent="-285750" algn="just" rtl="0">
              <a:spcBef>
                <a:spcPts val="0"/>
              </a:spcBef>
              <a:spcAft>
                <a:spcPts val="0"/>
              </a:spcAft>
              <a:buFont typeface="Wingdings" panose="05000000000000000000" pitchFamily="2" charset="2"/>
              <a:buChar char="Ø"/>
            </a:pPr>
            <a:r>
              <a:rPr lang="en-US" sz="1300" dirty="0"/>
              <a:t>In the retail sector, particularly for large chains like Rossmann, accurate sales forecasting is crucial for optimizing operations. Retailers use forecasting to manage inventory, staffing, and promotional strategies, ensuring they meet customer demand without overstocking or understaffing.</a:t>
            </a:r>
          </a:p>
          <a:p>
            <a:pPr marL="285750" lvl="0" indent="-285750" algn="just" rtl="0">
              <a:spcBef>
                <a:spcPts val="0"/>
              </a:spcBef>
              <a:spcAft>
                <a:spcPts val="0"/>
              </a:spcAft>
              <a:buFont typeface="Wingdings" panose="05000000000000000000" pitchFamily="2" charset="2"/>
              <a:buChar char="Ø"/>
            </a:pPr>
            <a:endParaRPr lang="en-US" sz="1300" dirty="0"/>
          </a:p>
          <a:p>
            <a:pPr marL="0" lvl="0" indent="0" algn="just" rtl="0">
              <a:spcBef>
                <a:spcPts val="0"/>
              </a:spcBef>
              <a:spcAft>
                <a:spcPts val="0"/>
              </a:spcAft>
            </a:pPr>
            <a:r>
              <a:rPr lang="en-US" sz="1300" dirty="0"/>
              <a:t>Key factors influencing sales include:</a:t>
            </a:r>
          </a:p>
          <a:p>
            <a:pPr marL="342900" lvl="0" indent="-342900" algn="just" rtl="0">
              <a:spcBef>
                <a:spcPts val="0"/>
              </a:spcBef>
              <a:spcAft>
                <a:spcPts val="0"/>
              </a:spcAft>
              <a:buFont typeface="+mj-lt"/>
              <a:buAutoNum type="arabicPeriod"/>
            </a:pPr>
            <a:r>
              <a:rPr lang="en-US" sz="1300" dirty="0"/>
              <a:t> Seasonality: Sales fluctuate during holidays and special events.</a:t>
            </a:r>
          </a:p>
          <a:p>
            <a:pPr marL="342900" lvl="0" indent="-342900" algn="just" rtl="0">
              <a:spcBef>
                <a:spcPts val="0"/>
              </a:spcBef>
              <a:spcAft>
                <a:spcPts val="0"/>
              </a:spcAft>
              <a:buFont typeface="+mj-lt"/>
              <a:buAutoNum type="arabicPeriod"/>
            </a:pPr>
            <a:r>
              <a:rPr lang="en-US" sz="1300" dirty="0"/>
              <a:t> Promotions: Discounts and campaigns drive customer traffic.</a:t>
            </a:r>
          </a:p>
          <a:p>
            <a:pPr marL="342900" lvl="0" indent="-342900" algn="just" rtl="0">
              <a:spcBef>
                <a:spcPts val="0"/>
              </a:spcBef>
              <a:spcAft>
                <a:spcPts val="0"/>
              </a:spcAft>
              <a:buFont typeface="+mj-lt"/>
              <a:buAutoNum type="arabicPeriod"/>
            </a:pPr>
            <a:r>
              <a:rPr lang="en-US" sz="1300" dirty="0"/>
              <a:t> External Factors: Holidays and school breaks impact customer behavior.</a:t>
            </a:r>
          </a:p>
          <a:p>
            <a:pPr marL="285750" lvl="0" indent="-285750" algn="just" rtl="0">
              <a:spcBef>
                <a:spcPts val="0"/>
              </a:spcBef>
              <a:spcAft>
                <a:spcPts val="0"/>
              </a:spcAft>
              <a:buFont typeface="Wingdings" panose="05000000000000000000" pitchFamily="2" charset="2"/>
              <a:buChar char="Ø"/>
            </a:pPr>
            <a:endParaRPr lang="en-US" sz="1300" dirty="0"/>
          </a:p>
          <a:p>
            <a:pPr marL="285750" lvl="0" indent="-285750" algn="just" rtl="0">
              <a:spcBef>
                <a:spcPts val="0"/>
              </a:spcBef>
              <a:spcAft>
                <a:spcPts val="0"/>
              </a:spcAft>
              <a:buFont typeface="Wingdings" panose="05000000000000000000" pitchFamily="2" charset="2"/>
              <a:buChar char="Ø"/>
            </a:pPr>
            <a:r>
              <a:rPr lang="en-US" sz="1300" dirty="0"/>
              <a:t>Leveraging predictive analytics based on historical sales data allows retailers like Rossmann to make informed decisions, reduce costs, and improve customer satisfaction while remaining competitive in the market.</a:t>
            </a:r>
            <a:endParaRPr sz="1300" dirty="0"/>
          </a:p>
        </p:txBody>
      </p:sp>
      <p:cxnSp>
        <p:nvCxnSpPr>
          <p:cNvPr id="297" name="Google Shape;297;p44"/>
          <p:cNvCxnSpPr/>
          <p:nvPr/>
        </p:nvCxnSpPr>
        <p:spPr>
          <a:xfrm rot="10800000" flipH="1">
            <a:off x="6051435" y="4056375"/>
            <a:ext cx="2636100" cy="275700"/>
          </a:xfrm>
          <a:prstGeom prst="bentConnector3">
            <a:avLst>
              <a:gd name="adj1" fmla="val 50000"/>
            </a:avLst>
          </a:prstGeom>
          <a:noFill/>
          <a:ln w="19050" cap="flat" cmpd="sng">
            <a:solidFill>
              <a:schemeClr val="dk2"/>
            </a:solidFill>
            <a:prstDash val="solid"/>
            <a:round/>
            <a:headEnd type="oval"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1"/>
        <p:cNvGrpSpPr/>
        <p:nvPr/>
      </p:nvGrpSpPr>
      <p:grpSpPr>
        <a:xfrm>
          <a:off x="0" y="0"/>
          <a:ext cx="0" cy="0"/>
          <a:chOff x="0" y="0"/>
          <a:chExt cx="0" cy="0"/>
        </a:xfrm>
      </p:grpSpPr>
      <p:sp>
        <p:nvSpPr>
          <p:cNvPr id="302" name="Google Shape;302;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FFFF00"/>
                </a:solidFill>
              </a:rPr>
              <a:t>Business Problem Statement</a:t>
            </a:r>
          </a:p>
        </p:txBody>
      </p:sp>
      <p:sp>
        <p:nvSpPr>
          <p:cNvPr id="303" name="Google Shape;303;p45"/>
          <p:cNvSpPr txBox="1">
            <a:spLocks noGrp="1"/>
          </p:cNvSpPr>
          <p:nvPr>
            <p:ph type="subTitle" idx="1"/>
          </p:nvPr>
        </p:nvSpPr>
        <p:spPr>
          <a:xfrm>
            <a:off x="720000" y="1017725"/>
            <a:ext cx="7866061" cy="36085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u="sng" dirty="0"/>
              <a:t>CONTEXT:</a:t>
            </a:r>
          </a:p>
          <a:p>
            <a:pPr marL="0" lvl="0" indent="0" algn="just" rtl="0">
              <a:spcBef>
                <a:spcPts val="0"/>
              </a:spcBef>
              <a:spcAft>
                <a:spcPts val="0"/>
              </a:spcAft>
              <a:buNone/>
            </a:pPr>
            <a:r>
              <a:rPr lang="en-US" dirty="0"/>
              <a:t> Rossmann, a drugstore chain in Germany, has extensive sales data but struggles with accurate daily sales forecasts.</a:t>
            </a:r>
          </a:p>
          <a:p>
            <a:pPr marL="0" lvl="0" indent="0" algn="l" rtl="0">
              <a:spcBef>
                <a:spcPts val="0"/>
              </a:spcBef>
              <a:spcAft>
                <a:spcPts val="0"/>
              </a:spcAft>
              <a:buNone/>
            </a:pPr>
            <a:r>
              <a:rPr lang="en-US" sz="1600" b="1" u="sng" dirty="0"/>
              <a:t>PROBLEM: </a:t>
            </a:r>
          </a:p>
          <a:p>
            <a:pPr marL="0" lvl="0" indent="0" algn="just" rtl="0">
              <a:spcBef>
                <a:spcPts val="0"/>
              </a:spcBef>
              <a:spcAft>
                <a:spcPts val="0"/>
              </a:spcAft>
              <a:buNone/>
            </a:pPr>
            <a:r>
              <a:rPr lang="en-US" dirty="0"/>
              <a:t>Inaccurate sales predictions lead to poor inventory management and staffing decisions, impacting profitability and customer satisfaction.</a:t>
            </a:r>
          </a:p>
          <a:p>
            <a:pPr marL="0" lvl="0" indent="0" algn="just" rtl="0">
              <a:spcBef>
                <a:spcPts val="0"/>
              </a:spcBef>
              <a:spcAft>
                <a:spcPts val="0"/>
              </a:spcAft>
              <a:buNone/>
            </a:pPr>
            <a:r>
              <a:rPr lang="en-US" dirty="0"/>
              <a:t>Objective: Develop a predictive model to forecast daily sales for each store, enabling optimized operations and better decision-making.</a:t>
            </a:r>
          </a:p>
          <a:p>
            <a:pPr marL="0" lvl="0" indent="0" algn="l" rtl="0">
              <a:spcBef>
                <a:spcPts val="0"/>
              </a:spcBef>
              <a:spcAft>
                <a:spcPts val="0"/>
              </a:spcAft>
              <a:buNone/>
            </a:pPr>
            <a:r>
              <a:rPr lang="en-US" sz="1600" b="1" u="sng" dirty="0"/>
              <a:t>FOLLOW-UP ACTIONS</a:t>
            </a:r>
          </a:p>
          <a:p>
            <a:pPr marL="342900" lvl="0" indent="-342900" algn="just" rtl="0">
              <a:spcBef>
                <a:spcPts val="0"/>
              </a:spcBef>
              <a:spcAft>
                <a:spcPts val="0"/>
              </a:spcAft>
              <a:buFont typeface="+mj-lt"/>
              <a:buAutoNum type="arabicPeriod"/>
            </a:pPr>
            <a:r>
              <a:rPr lang="en-US" dirty="0"/>
              <a:t>Data Preparation: Clean and preprocess the Rossmann dataset.</a:t>
            </a:r>
          </a:p>
          <a:p>
            <a:pPr marL="342900" lvl="0" indent="-342900" algn="just" rtl="0">
              <a:spcBef>
                <a:spcPts val="0"/>
              </a:spcBef>
              <a:spcAft>
                <a:spcPts val="0"/>
              </a:spcAft>
              <a:buFont typeface="+mj-lt"/>
              <a:buAutoNum type="arabicPeriod"/>
            </a:pPr>
            <a:r>
              <a:rPr lang="en-US" dirty="0"/>
              <a:t>Exploratory Data Analysis (EDA):Analyze sales trends and identify key influencing factors.</a:t>
            </a:r>
          </a:p>
          <a:p>
            <a:pPr marL="342900" indent="-342900" algn="just">
              <a:buFont typeface="+mj-lt"/>
              <a:buAutoNum type="arabicPeriod"/>
            </a:pPr>
            <a:r>
              <a:rPr lang="en-US" dirty="0"/>
              <a:t>Feature Engineering: Create relevant features from historical data and external influences.</a:t>
            </a:r>
          </a:p>
          <a:p>
            <a:pPr marL="0" lvl="0" indent="0" algn="just" rtl="0">
              <a:spcBef>
                <a:spcPts val="0"/>
              </a:spcBef>
              <a:spcAft>
                <a:spcPts val="0"/>
              </a:spcAft>
              <a:buNone/>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Continuation</a:t>
            </a:r>
            <a:endParaRPr dirty="0">
              <a:solidFill>
                <a:schemeClr val="dk2"/>
              </a:solidFill>
            </a:endParaRPr>
          </a:p>
        </p:txBody>
      </p:sp>
      <p:sp>
        <p:nvSpPr>
          <p:cNvPr id="318" name="Google Shape;318;p46"/>
          <p:cNvSpPr txBox="1">
            <a:spLocks noGrp="1"/>
          </p:cNvSpPr>
          <p:nvPr>
            <p:ph type="subTitle" idx="1"/>
          </p:nvPr>
        </p:nvSpPr>
        <p:spPr>
          <a:xfrm>
            <a:off x="948600" y="1700299"/>
            <a:ext cx="4685034" cy="2755463"/>
          </a:xfrm>
          <a:prstGeom prst="rect">
            <a:avLst/>
          </a:prstGeom>
        </p:spPr>
        <p:txBody>
          <a:bodyPr spcFirstLastPara="1" wrap="square" lIns="91425" tIns="91425" rIns="91425" bIns="91425" anchor="t" anchorCtr="0">
            <a:noAutofit/>
          </a:bodyPr>
          <a:lstStyle/>
          <a:p>
            <a:pPr marL="342900" lvl="0" indent="-342900" algn="just" rtl="0">
              <a:spcBef>
                <a:spcPts val="0"/>
              </a:spcBef>
              <a:spcAft>
                <a:spcPts val="0"/>
              </a:spcAft>
              <a:buFont typeface="+mj-lt"/>
              <a:buAutoNum type="arabicParenR" startAt="4"/>
            </a:pPr>
            <a:r>
              <a:rPr lang="en-US" dirty="0"/>
              <a:t>Feature Engineering: Create relevant features from historical data and external influences.</a:t>
            </a:r>
          </a:p>
          <a:p>
            <a:pPr marL="342900" lvl="0" indent="-342900" algn="just" rtl="0">
              <a:spcBef>
                <a:spcPts val="0"/>
              </a:spcBef>
              <a:spcAft>
                <a:spcPts val="0"/>
              </a:spcAft>
              <a:buFont typeface="+mj-lt"/>
              <a:buAutoNum type="arabicParenR" startAt="4"/>
            </a:pPr>
            <a:r>
              <a:rPr lang="en-US" dirty="0"/>
              <a:t>Model Development: Select and train appropriate predictive models (e.g., Random Forest, XGBoost).</a:t>
            </a:r>
          </a:p>
          <a:p>
            <a:pPr marL="342900" lvl="0" indent="-342900" algn="just" rtl="0">
              <a:spcBef>
                <a:spcPts val="0"/>
              </a:spcBef>
              <a:spcAft>
                <a:spcPts val="0"/>
              </a:spcAft>
              <a:buFont typeface="+mj-lt"/>
              <a:buAutoNum type="arabicParenR" startAt="4"/>
            </a:pPr>
            <a:r>
              <a:rPr lang="en-US" dirty="0"/>
              <a:t>Model Evaluation: Assess model accuracy using metrics like RMSE or MAE.</a:t>
            </a:r>
          </a:p>
          <a:p>
            <a:pPr marL="342900" lvl="0" indent="-342900" algn="just" rtl="0">
              <a:spcBef>
                <a:spcPts val="0"/>
              </a:spcBef>
              <a:spcAft>
                <a:spcPts val="0"/>
              </a:spcAft>
              <a:buFont typeface="+mj-lt"/>
              <a:buAutoNum type="arabicParenR" startAt="4"/>
            </a:pPr>
            <a:r>
              <a:rPr lang="en-US" dirty="0"/>
              <a:t>Implementation: Deploy the model for real-time sales predictions.</a:t>
            </a:r>
          </a:p>
          <a:p>
            <a:pPr marL="342900" lvl="0" indent="-342900" algn="just" rtl="0">
              <a:spcBef>
                <a:spcPts val="0"/>
              </a:spcBef>
              <a:spcAft>
                <a:spcPts val="0"/>
              </a:spcAft>
              <a:buFont typeface="+mj-lt"/>
              <a:buAutoNum type="arabicParenR" startAt="4"/>
            </a:pPr>
            <a:r>
              <a:rPr lang="en-US" dirty="0"/>
              <a:t>Impact Analysis: Evaluate the effect of forecasts on inventory and sales performance.</a:t>
            </a:r>
          </a:p>
          <a:p>
            <a:pPr marL="0" lvl="0" indent="0" algn="l" rtl="0">
              <a:spcBef>
                <a:spcPts val="0"/>
              </a:spcBef>
              <a:spcAft>
                <a:spcPts val="0"/>
              </a:spcAft>
              <a:buClr>
                <a:schemeClr val="dk1"/>
              </a:buClr>
              <a:buSzPts val="1100"/>
              <a:buFont typeface="Arial"/>
              <a:buNone/>
            </a:pPr>
            <a:endParaRPr dirty="0"/>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20" name="Google Shape;320;p46"/>
          <p:cNvCxnSpPr/>
          <p:nvPr/>
        </p:nvCxnSpPr>
        <p:spPr>
          <a:xfrm rot="10800000" flipH="1">
            <a:off x="5693075" y="1593750"/>
            <a:ext cx="3014100" cy="9318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4"/>
        <p:cNvGrpSpPr/>
        <p:nvPr/>
      </p:nvGrpSpPr>
      <p:grpSpPr>
        <a:xfrm>
          <a:off x="0" y="0"/>
          <a:ext cx="0" cy="0"/>
          <a:chOff x="0" y="0"/>
          <a:chExt cx="0" cy="0"/>
        </a:xfrm>
      </p:grpSpPr>
      <p:sp>
        <p:nvSpPr>
          <p:cNvPr id="325" name="Google Shape;325;p47"/>
          <p:cNvSpPr/>
          <p:nvPr/>
        </p:nvSpPr>
        <p:spPr>
          <a:xfrm>
            <a:off x="1057350" y="663150"/>
            <a:ext cx="7029300" cy="3817200"/>
          </a:xfrm>
          <a:prstGeom prst="rect">
            <a:avLst/>
          </a:prstGeom>
          <a:solidFill>
            <a:srgbClr val="072C4E">
              <a:alpha val="86310"/>
            </a:srgbClr>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7"/>
          <p:cNvSpPr txBox="1">
            <a:spLocks noGrp="1"/>
          </p:cNvSpPr>
          <p:nvPr>
            <p:ph type="title"/>
          </p:nvPr>
        </p:nvSpPr>
        <p:spPr>
          <a:xfrm>
            <a:off x="1945566" y="823156"/>
            <a:ext cx="5702847" cy="106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chemeClr val="dk2"/>
                </a:solidFill>
              </a:rPr>
              <a:t>Describe dataset and Plan of Action</a:t>
            </a:r>
          </a:p>
        </p:txBody>
      </p:sp>
      <p:sp>
        <p:nvSpPr>
          <p:cNvPr id="327" name="Google Shape;327;p47"/>
          <p:cNvSpPr txBox="1">
            <a:spLocks noGrp="1"/>
          </p:cNvSpPr>
          <p:nvPr>
            <p:ph type="subTitle" idx="1"/>
          </p:nvPr>
        </p:nvSpPr>
        <p:spPr>
          <a:xfrm>
            <a:off x="1891322" y="1794239"/>
            <a:ext cx="6195328" cy="2686111"/>
          </a:xfrm>
          <a:prstGeom prst="rect">
            <a:avLst/>
          </a:prstGeom>
        </p:spPr>
        <p:txBody>
          <a:bodyPr spcFirstLastPara="1" wrap="square" lIns="91425" tIns="91425" rIns="91425" bIns="91425" anchor="t" anchorCtr="0">
            <a:noAutofit/>
          </a:bodyPr>
          <a:lstStyle/>
          <a:p>
            <a:pPr algn="just"/>
            <a:r>
              <a:rPr lang="en-US" b="1" dirty="0"/>
              <a:t>Rossmann Stores Data</a:t>
            </a:r>
            <a:endParaRPr lang="en-US" dirty="0"/>
          </a:p>
          <a:p>
            <a:pPr algn="just"/>
            <a:r>
              <a:rPr lang="en-US" dirty="0"/>
              <a:t>This dataset appears to contain sales data for a chain of Rossmann stores. The columns are likely:</a:t>
            </a:r>
          </a:p>
          <a:p>
            <a:pPr algn="just">
              <a:buFont typeface="Arial" panose="020B0604020202020204" pitchFamily="34" charset="0"/>
              <a:buChar char="•"/>
            </a:pPr>
            <a:r>
              <a:rPr lang="en-US" b="1" dirty="0"/>
              <a:t>Store:</a:t>
            </a:r>
            <a:r>
              <a:rPr lang="en-US" dirty="0"/>
              <a:t> Unique identifier for each store.</a:t>
            </a:r>
          </a:p>
          <a:p>
            <a:pPr algn="just">
              <a:buFont typeface="Arial" panose="020B0604020202020204" pitchFamily="34" charset="0"/>
              <a:buChar char="•"/>
            </a:pPr>
            <a:r>
              <a:rPr lang="en-US" b="1" dirty="0" err="1"/>
              <a:t>DayOfWeek</a:t>
            </a:r>
            <a:r>
              <a:rPr lang="en-US" b="1" dirty="0"/>
              <a:t>:</a:t>
            </a:r>
            <a:r>
              <a:rPr lang="en-US" dirty="0"/>
              <a:t> Day of the week (1-7).</a:t>
            </a:r>
          </a:p>
          <a:p>
            <a:pPr algn="just">
              <a:buFont typeface="Arial" panose="020B0604020202020204" pitchFamily="34" charset="0"/>
              <a:buChar char="•"/>
            </a:pPr>
            <a:r>
              <a:rPr lang="en-US" b="1" dirty="0"/>
              <a:t>Date:</a:t>
            </a:r>
            <a:r>
              <a:rPr lang="en-US" dirty="0"/>
              <a:t> Date of the sale.</a:t>
            </a:r>
          </a:p>
          <a:p>
            <a:pPr algn="just">
              <a:buFont typeface="Arial" panose="020B0604020202020204" pitchFamily="34" charset="0"/>
              <a:buChar char="•"/>
            </a:pPr>
            <a:r>
              <a:rPr lang="en-US" b="1" dirty="0"/>
              <a:t>Sales:</a:t>
            </a:r>
            <a:r>
              <a:rPr lang="en-US" dirty="0"/>
              <a:t> Total sales for the day.</a:t>
            </a:r>
          </a:p>
          <a:p>
            <a:pPr algn="just">
              <a:buFont typeface="Arial" panose="020B0604020202020204" pitchFamily="34" charset="0"/>
              <a:buChar char="•"/>
            </a:pPr>
            <a:r>
              <a:rPr lang="en-US" b="1" dirty="0"/>
              <a:t>Customer:</a:t>
            </a:r>
            <a:r>
              <a:rPr lang="en-US" dirty="0"/>
              <a:t> Number of customers who visited the store.</a:t>
            </a:r>
          </a:p>
          <a:p>
            <a:pPr algn="just">
              <a:buFont typeface="Arial" panose="020B0604020202020204" pitchFamily="34" charset="0"/>
              <a:buChar char="•"/>
            </a:pPr>
            <a:r>
              <a:rPr lang="en-US" dirty="0"/>
              <a:t>Open: Indicates if the store was open (1) or closed (0).Promo: Indicates if a promotional campaign was active (1) or not (0).</a:t>
            </a:r>
          </a:p>
          <a:p>
            <a:pPr marL="0" lvl="0" indent="0" algn="ctr" rtl="0">
              <a:spcBef>
                <a:spcPts val="0"/>
              </a:spcBef>
              <a:spcAft>
                <a:spcPts val="0"/>
              </a:spcAft>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3"/>
        <p:cNvGrpSpPr/>
        <p:nvPr/>
      </p:nvGrpSpPr>
      <p:grpSpPr>
        <a:xfrm>
          <a:off x="0" y="0"/>
          <a:ext cx="0" cy="0"/>
          <a:chOff x="0" y="0"/>
          <a:chExt cx="0" cy="0"/>
        </a:xfrm>
      </p:grpSpPr>
      <p:sp>
        <p:nvSpPr>
          <p:cNvPr id="336" name="Google Shape;336;p48"/>
          <p:cNvSpPr txBox="1">
            <a:spLocks noGrp="1"/>
          </p:cNvSpPr>
          <p:nvPr>
            <p:ph type="subTitle" idx="2"/>
          </p:nvPr>
        </p:nvSpPr>
        <p:spPr>
          <a:xfrm>
            <a:off x="635503" y="572676"/>
            <a:ext cx="6981914" cy="2572734"/>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b="1" dirty="0" err="1"/>
              <a:t>StateHoliday</a:t>
            </a:r>
            <a:r>
              <a:rPr lang="en-US" b="1" dirty="0"/>
              <a:t>:</a:t>
            </a:r>
            <a:r>
              <a:rPr lang="en-US" dirty="0"/>
              <a:t> Indicates if a state holiday was observed (1) or not (0).</a:t>
            </a:r>
          </a:p>
          <a:p>
            <a:pPr algn="just">
              <a:buFont typeface="Arial" panose="020B0604020202020204" pitchFamily="34" charset="0"/>
              <a:buChar char="•"/>
            </a:pPr>
            <a:r>
              <a:rPr lang="en-US" b="1" dirty="0" err="1"/>
              <a:t>SchoolHoliday</a:t>
            </a:r>
            <a:r>
              <a:rPr lang="en-US" b="1" dirty="0"/>
              <a:t>:</a:t>
            </a:r>
            <a:r>
              <a:rPr lang="en-US" dirty="0"/>
              <a:t> Indicates if a school holiday was observed (1) or not (0).</a:t>
            </a:r>
          </a:p>
          <a:p>
            <a:r>
              <a:rPr lang="en-US" sz="1800" b="1" u="sng" dirty="0"/>
              <a:t>GOAL</a:t>
            </a:r>
          </a:p>
          <a:p>
            <a:pPr algn="just"/>
            <a:r>
              <a:rPr lang="en-US" dirty="0"/>
              <a:t>Based on the given information, it seems the primary goal is to analyze the factors influencing sales in Rossmann stores. This could involve:</a:t>
            </a:r>
          </a:p>
          <a:p>
            <a:pPr algn="just">
              <a:buFont typeface="Arial" panose="020B0604020202020204" pitchFamily="34" charset="0"/>
              <a:buChar char="•"/>
            </a:pPr>
            <a:r>
              <a:rPr lang="en-US" dirty="0"/>
              <a:t>Identifying the busiest days of the week.</a:t>
            </a:r>
          </a:p>
          <a:p>
            <a:pPr algn="just">
              <a:buFont typeface="Arial" panose="020B0604020202020204" pitchFamily="34" charset="0"/>
              <a:buChar char="•"/>
            </a:pPr>
            <a:r>
              <a:rPr lang="en-US" dirty="0"/>
              <a:t>Analyzing the impact of promotional campaigns.</a:t>
            </a:r>
          </a:p>
          <a:p>
            <a:pPr algn="just">
              <a:buFont typeface="Arial" panose="020B0604020202020204" pitchFamily="34" charset="0"/>
              <a:buChar char="•"/>
            </a:pPr>
            <a:r>
              <a:rPr lang="en-US" dirty="0"/>
              <a:t>Understanding the effects of holidays on sales.</a:t>
            </a:r>
          </a:p>
          <a:p>
            <a:pPr algn="just">
              <a:buFont typeface="Arial" panose="020B0604020202020204" pitchFamily="34" charset="0"/>
              <a:buChar char="•"/>
            </a:pPr>
            <a:r>
              <a:rPr lang="en-US" dirty="0"/>
              <a:t>Exploring the relationship between customer count and sales.</a:t>
            </a:r>
          </a:p>
          <a:p>
            <a:pPr marL="139700" indent="0"/>
            <a:r>
              <a:rPr lang="en-US" sz="1800" b="1" u="sng" dirty="0"/>
              <a:t>PLAN OF ACTION</a:t>
            </a:r>
          </a:p>
          <a:p>
            <a:pPr algn="just">
              <a:buFont typeface="Arial" panose="020B0604020202020204" pitchFamily="34" charset="0"/>
              <a:buChar char="•"/>
            </a:pPr>
            <a:r>
              <a:rPr lang="en-US" dirty="0"/>
              <a:t>Data Cleaning:</a:t>
            </a:r>
          </a:p>
          <a:p>
            <a:pPr marL="139700" indent="0" algn="just"/>
            <a:r>
              <a:rPr lang="en-US" dirty="0"/>
              <a:t>Check for missing values and handle them appropriately (e.g., imputation or deletion).Ensure data consistency (e.g., correct date format).Convert categorical variables (e.g., </a:t>
            </a:r>
            <a:r>
              <a:rPr lang="en-US" dirty="0" err="1"/>
              <a:t>DayOfWeek</a:t>
            </a:r>
            <a:r>
              <a:rPr lang="en-US" dirty="0"/>
              <a:t>, Open, Promo, </a:t>
            </a:r>
            <a:r>
              <a:rPr lang="en-US" dirty="0" err="1"/>
              <a:t>StateHoliday</a:t>
            </a:r>
            <a:r>
              <a:rPr lang="en-US" dirty="0"/>
              <a:t>, </a:t>
            </a:r>
            <a:r>
              <a:rPr lang="en-US" dirty="0" err="1"/>
              <a:t>SchoolHoliday</a:t>
            </a:r>
            <a:r>
              <a:rPr lang="en-US" dirty="0"/>
              <a:t>) to appropriate data types.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4"/>
        <p:cNvGrpSpPr/>
        <p:nvPr/>
      </p:nvGrpSpPr>
      <p:grpSpPr>
        <a:xfrm>
          <a:off x="0" y="0"/>
          <a:ext cx="0" cy="0"/>
          <a:chOff x="0" y="0"/>
          <a:chExt cx="0" cy="0"/>
        </a:xfrm>
      </p:grpSpPr>
      <p:sp>
        <p:nvSpPr>
          <p:cNvPr id="15" name="Rectangle 3">
            <a:extLst>
              <a:ext uri="{FF2B5EF4-FFF2-40B4-BE49-F238E27FC236}">
                <a16:creationId xmlns:a16="http://schemas.microsoft.com/office/drawing/2014/main" id="{ABC71629-4A63-6F38-5C95-B5DC1AE00568}"/>
              </a:ext>
            </a:extLst>
          </p:cNvPr>
          <p:cNvSpPr>
            <a:spLocks noChangeArrowheads="1"/>
          </p:cNvSpPr>
          <p:nvPr/>
        </p:nvSpPr>
        <p:spPr bwMode="auto">
          <a:xfrm>
            <a:off x="565689" y="280630"/>
            <a:ext cx="7911884" cy="48628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kumimoji="0" lang="en-US" altLang="en-US" i="0" u="sng"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Exploratory Data Analysis (EDA)</a:t>
            </a:r>
            <a:endParaRPr lang="en-US" altLang="en-US" u="sng" dirty="0">
              <a:solidFill>
                <a:schemeClr val="tx1"/>
              </a:solidFill>
              <a:latin typeface="Lato" panose="020F0502020204030203" pitchFamily="34" charset="0"/>
              <a:ea typeface="Lato" panose="020F0502020204030203" pitchFamily="34" charset="0"/>
              <a:cs typeface="Lato" panose="020F0502020204030203" pitchFamily="34" charset="0"/>
            </a:endParaRPr>
          </a:p>
          <a:p>
            <a:pPr marL="0" marR="0" lvl="0" indent="0" algn="ctr" defTabSz="914400" rtl="0" eaLnBrk="0" fontAlgn="base" latinLnBrk="0" hangingPunct="0">
              <a:lnSpc>
                <a:spcPct val="100000"/>
              </a:lnSpc>
              <a:spcBef>
                <a:spcPct val="0"/>
              </a:spcBef>
              <a:spcAft>
                <a:spcPct val="0"/>
              </a:spcAft>
              <a:buClrTx/>
              <a:buSzTx/>
              <a:tabLst/>
            </a:pPr>
            <a:endParaRPr kumimoji="0" lang="en-US" altLang="en-US" i="0" u="sng"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Summarize the data (e.g., mean, median, mode, standard deviation) for numerical variables.</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Explore the distribution of variables using histograms, box plots, and other visualizations.</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Analyze the relationships between variables using correlation analysis and scatter plots.</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Identify any outliers or anomalies.</a:t>
            </a:r>
          </a:p>
          <a:p>
            <a:pPr marL="0" marR="0" lvl="0" indent="0" algn="ctr" defTabSz="914400" rtl="0" eaLnBrk="0" fontAlgn="base" latinLnBrk="0" hangingPunct="0">
              <a:lnSpc>
                <a:spcPct val="100000"/>
              </a:lnSpc>
              <a:spcBef>
                <a:spcPct val="0"/>
              </a:spcBef>
              <a:spcAft>
                <a:spcPct val="0"/>
              </a:spcAft>
              <a:buClrTx/>
              <a:buSzTx/>
              <a:tabLst/>
            </a:pPr>
            <a:r>
              <a:rPr kumimoji="0" lang="en-US" altLang="en-US" i="0" u="sng"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Feature Engineering:</a:t>
            </a:r>
          </a:p>
          <a:p>
            <a:pPr marL="0" marR="0" lvl="0" indent="0" algn="ctr" defTabSz="914400" rtl="0" eaLnBrk="0" fontAlgn="base" latinLnBrk="0" hangingPunct="0">
              <a:lnSpc>
                <a:spcPct val="100000"/>
              </a:lnSpc>
              <a:spcBef>
                <a:spcPct val="0"/>
              </a:spcBef>
              <a:spcAft>
                <a:spcPct val="0"/>
              </a:spcAft>
              <a:buClrTx/>
              <a:buSzTx/>
              <a:tabLst/>
            </a:pPr>
            <a:endParaRPr kumimoji="0" lang="en-US" altLang="en-US" i="0" u="sng"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Create new features if necessary (e.g., month, season, day of the month).</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Consider transforming features (e.g., log transformations for skewed distributions).</a:t>
            </a:r>
          </a:p>
          <a:p>
            <a:pPr marL="0" marR="0" lvl="0" indent="0" algn="ctr" defTabSz="914400" rtl="0" eaLnBrk="0" fontAlgn="base" latinLnBrk="0" hangingPunct="0">
              <a:lnSpc>
                <a:spcPct val="100000"/>
              </a:lnSpc>
              <a:spcBef>
                <a:spcPct val="0"/>
              </a:spcBef>
              <a:spcAft>
                <a:spcPct val="0"/>
              </a:spcAft>
              <a:buClrTx/>
              <a:buSzTx/>
              <a:tabLst/>
            </a:pPr>
            <a:r>
              <a:rPr kumimoji="0" lang="en-US" altLang="en-US" i="0" u="sng"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Model Building:</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Choose appropriate regression models (e.g., linear regression, decision trees, random forests) based on the nature of the data and the goal.</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Train the models on the cleaned and prepared data.</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Evaluate the models using appropriate metrics (e.g., R-squared, mean squared error, mean absolute error).</a:t>
            </a:r>
          </a:p>
          <a:p>
            <a:pPr marL="0" marR="0" lvl="0" indent="0" algn="ctr" defTabSz="914400" rtl="0" eaLnBrk="0" fontAlgn="base" latinLnBrk="0" hangingPunct="0">
              <a:lnSpc>
                <a:spcPct val="100000"/>
              </a:lnSpc>
              <a:spcBef>
                <a:spcPct val="0"/>
              </a:spcBef>
              <a:spcAft>
                <a:spcPct val="0"/>
              </a:spcAft>
              <a:buClrTx/>
              <a:buSzTx/>
              <a:tabLst/>
            </a:pPr>
            <a:r>
              <a:rPr kumimoji="0" lang="en-US" altLang="en-US" i="0" u="sng"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Model Interpretation:</a:t>
            </a:r>
          </a:p>
          <a:p>
            <a:pPr marL="0" marR="0" lvl="0" indent="0" algn="ctr" defTabSz="914400" rtl="0" eaLnBrk="0" fontAlgn="base" latinLnBrk="0" hangingPunct="0">
              <a:lnSpc>
                <a:spcPct val="100000"/>
              </a:lnSpc>
              <a:spcBef>
                <a:spcPct val="0"/>
              </a:spcBef>
              <a:spcAft>
                <a:spcPct val="0"/>
              </a:spcAft>
              <a:buClrTx/>
              <a:buSzTx/>
              <a:tabLst/>
            </a:pPr>
            <a:endParaRPr kumimoji="0" lang="en-US" altLang="en-US" i="0" u="sng"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Analyze the importance of different features in predicting sales.</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Interpret the model's coefficients or decision rules to understand the factors influencing sales.</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i="0" u="sng"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VISUALIZATION:</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Lato" panose="020F0502020204030203" pitchFamily="34" charset="0"/>
                <a:ea typeface="Lato" panose="020F0502020204030203" pitchFamily="34" charset="0"/>
                <a:cs typeface="Lato" panose="020F0502020204030203" pitchFamily="34" charset="0"/>
              </a:rPr>
              <a:t>Create visualizations to communicate the findings effectively (e.g., bar charts, line charts, scatter plots).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theme/theme1.xml><?xml version="1.0" encoding="utf-8"?>
<a:theme xmlns:a="http://schemas.openxmlformats.org/drawingml/2006/main" name="Computer Algorithm Lesson for College by Slidesgo">
  <a:themeElements>
    <a:clrScheme name="Simple Light">
      <a:dk1>
        <a:srgbClr val="FFFFFF"/>
      </a:dk1>
      <a:lt1>
        <a:srgbClr val="072C4E"/>
      </a:lt1>
      <a:dk2>
        <a:srgbClr val="FFE000"/>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2810</Words>
  <Application>Microsoft Office PowerPoint</Application>
  <PresentationFormat>On-screen Show (16:9)</PresentationFormat>
  <Paragraphs>136</Paragraphs>
  <Slides>26</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Bebas Neue</vt:lpstr>
      <vt:lpstr>Wingdings</vt:lpstr>
      <vt:lpstr>Comfortaa</vt:lpstr>
      <vt:lpstr>Courier New</vt:lpstr>
      <vt:lpstr>Nunito Light</vt:lpstr>
      <vt:lpstr>Arial</vt:lpstr>
      <vt:lpstr>Lato</vt:lpstr>
      <vt:lpstr>Comfortaa Medium</vt:lpstr>
      <vt:lpstr>Computer Algorithm Lesson for College by Slidesgo</vt:lpstr>
      <vt:lpstr>R PROGRAMMING  Retail Sales Prediction</vt:lpstr>
      <vt:lpstr>PowerPoint Presentation</vt:lpstr>
      <vt:lpstr>Industry Overview. </vt:lpstr>
      <vt:lpstr>Industry Overview. </vt:lpstr>
      <vt:lpstr>Business Problem Statement</vt:lpstr>
      <vt:lpstr>Continuation</vt:lpstr>
      <vt:lpstr>Describe dataset and Plan of Action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MODELS USED IN MACHINE LEARNING:  The choice of model depends on the nature of the problem and the characteristics of the data. Here are some common models: 1.Linear Regression: Suitable for predicting continuous numerical values. 2.Logistic Regression: Used for binary classification problems. 3.Decision Trees: Can handle both classification and regression tasks, creating a tree-like structure to make decisions. 4.Random Forests: An ensemble of decision trees, often providing better performance and robustness. 5.Support Vector Machines (SVMs): Effective for classification and regression, especially with high-dimensional data. 7.Neural Networks: Powerful models capable of learning complex patterns, often used for deep learning tasks. 8.Naive Bayes: Simple yet effective for classification, assuming independence between features. 9.K-Nearest Neighbors (KNN): Classifies or regresses new data based on the majority class or average values of its nearest neighbors. </vt:lpstr>
      <vt:lpstr>Significant Improvements from Hyperparameter Tuning  1.Increased Model Accuracy: Fine-tuning hyperparameters often leads to lower prediction errors (e.g., reduced RMSE/MAE), enhancing the model's accuracy in forecasting daily sales.  2.Improved Generalization: Proper tuning helps prevent overfitting, allowing the model to perform better on unseen data, which is crucial for reliable sales predictions.  3.Enhanced Feature Utilization: Adjusting parameters like learning rate and tree depth can optimize how well the model utilizes available features, capturing more relevant patterns in the data.  4.Faster Convergence: Optimized hyperparameters can speed up the training process, allowing for quicker iterations and more efficient resource use.  5.Robustness to Variability: A well-tuned model is often more robust against fluctuations in sales due to external factors (e.g., holidays, promotions), improving overall predictive performance.  6.Better Interpretability: Some tuning techniques can enhance feature importance metrics, aiding in understanding which factors most influence sales, which is valuable for strategic decision-making.</vt:lpstr>
      <vt:lpstr>CONCLUSION AND INSIGHTS Through the analysis of the Rossmann sales dataset, several key insights emerged: 1)Sales Trends: Sales exhibit clear seasonal patterns, with noticeable spikes during holiday periods and promotional events. 2)Influential Features: Store type, size, and promotional activities significantly impact daily sales, highlighting the importance of targeted marketing strategies. 3)Impact of External Factors: Holidays and local events correlate with increased sales, suggesting that timing promotions around these factors can drive revenue.  </vt:lpstr>
      <vt:lpstr>BEST FIT EVALUATION METRICS To assess the effectiveness of the predictive model, the following evaluation metrics are recommended:  1)Root Mean Squared Error (RMSE): RMSE provides a clear measure of the average prediction error in the same units as sales, making it intuitive for business stakeholders.  2)Mean Absolute Error (MAE): MAE offers a straightforward interpretation of average absolute errors, which is helpful for understanding typical forecasting performance.  3)R-squared (R²): This metric indicates the proportion of variance explained by the model, helping gauge overall fit and explanatory power.  4)Mean Absolute Percentage Error (MAPE): MAPE allows for evaluation of model performance in percentage terms, which is useful for understanding relative error in various contexts.   </vt:lpstr>
      <vt:lpstr>Model Explainability and Its Business Impact 1)MODEL EXPLAINABILITY: Model explainability refers to the degree to which a model's predictions can be understood by humans. It involves interpreting how the model makes decisions, identifying the factors that influence predictions, and ensuring that the results are transparent and comprehensible. In the context of machine learning models, especially complex ones like ensemble methods or deep learning, explainability is crucial for stakeholders to trust and effectively utilize the model. 2)Key Aspects of Model Explainability: a)Feature Importance: Understanding which features most significantly impact predictions helps identify critical drivers of sales. b)Decision Rules: Providing insights into how the model arrives at specific predictions (e.g., thresholds or logical rules) aids in demystifying the process. c)Visualization Tools: Using tools like SHAP (SHapley Additive exPlanations) or LIME (Local Interpretable Model-agnostic Explanations) can make complex models more interpretable through visual representations. </vt:lpstr>
      <vt:lpstr>Business Impact of Model Explainability  Enhanced Decision-Making: By understanding how predictions are generated, managers can make informed decisions regarding inventory, staffing, and promotional strategies. This leads to more effective business operations.  Increased Trust and Adoption: When stakeholders can comprehend the model's workings, they are more likely to trust its predictions and integrate the insights into their workflows.  Regulatory Compliance: In industries where accountability is essential, explainability helps meet regulatory requirements by providing justification for decisions based on model outputs.  Improved Model Performance: Insights gained from explainability can lead to better feature selection and engineering, ultimately improving model accuracy and robustness.  Risk Mitigation: Understanding model predictions helps identify potential biases or errors, allowing for adjustments before deployment, thus minimizing risks associated with poor decision-making.  Facilitating Communication: Clear explanations of model predictions can enhance communication between data scientists and business stakeholders, fostering collaboration and alignment on strategic goals. </vt:lpstr>
      <vt:lpstr>Model Explainability: What It Is and Why It Matters                  1)                                  WHAT IS MODEL EXPLAINABILITY? Definition: Model explainability refers to how easily we can understand how a predictive model makes its decisions. Goal: To clarify which factors influence predictions and how those predictions are reached.                                        KEY ELEMENTS OF MODEL EXPLAINABILITY 1)Feature Importance: Identifies which variables (like promotions, store type) most affect sales predictions. 2)Decision Rules: Reveals the logic behind specific predictions, such as conditions or thresholds used by the model. 3)Visualization Tools: Tools like SHAP or LIME help illustrate how different features contribute to a model’s output through easy-to-understand visuals.</vt:lpstr>
      <vt:lpstr>                                              STEP-BY-STEP APPROACH 1)Define the Problem Objective: Accurate daily sales forecasts to optimize inventory and staffing. 2)Data Collection Source: Gather the Rossmann dataset from GitHub, including sales and store attributes. Data Exploration 3)Conduct EDA to identify trends, patterns, and key influencing factors. 4)Data Cleaning Handle missing values, detect outliers, and select relevant features. 5)Feature Engineering Create new features (e.g., holidays, lagged sales) and encode categorical variables. </vt:lpstr>
      <vt:lpstr>Model Selection Choose predictive algorithms (e.g., Random Forest, XGBoost). Model Training Split data into training and testing sets; train the selected models. Hyperparameter Tuning Optimize model parameters using techniques like Grid Search and cross-validation. Model Evaluation Use metrics (RMSE, MAE) to assess model performance. Model Explainability Interpret model results with tools like SHAP to understand feature impact. Implementation Deploy the model for real-time sales forecasting and monitor its performance. Business Impact Assessment Measure outcomes and refine the model based on performance insights. </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Bhaskarani Sravya</dc:creator>
  <cp:lastModifiedBy>Bhaskarani Sravya</cp:lastModifiedBy>
  <cp:revision>3</cp:revision>
  <dcterms:modified xsi:type="dcterms:W3CDTF">2024-09-18T14:41:10Z</dcterms:modified>
</cp:coreProperties>
</file>